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sldIdLst>
    <p:sldId id="423" r:id="rId2"/>
    <p:sldId id="486" r:id="rId3"/>
    <p:sldId id="487" r:id="rId4"/>
    <p:sldId id="488" r:id="rId5"/>
    <p:sldId id="424" r:id="rId6"/>
    <p:sldId id="427" r:id="rId7"/>
    <p:sldId id="474" r:id="rId8"/>
    <p:sldId id="426" r:id="rId9"/>
    <p:sldId id="475" r:id="rId10"/>
    <p:sldId id="476" r:id="rId11"/>
    <p:sldId id="433" r:id="rId12"/>
    <p:sldId id="477" r:id="rId13"/>
    <p:sldId id="478" r:id="rId14"/>
    <p:sldId id="436" r:id="rId15"/>
    <p:sldId id="479" r:id="rId16"/>
    <p:sldId id="480" r:id="rId17"/>
    <p:sldId id="481" r:id="rId18"/>
    <p:sldId id="449" r:id="rId19"/>
    <p:sldId id="437" r:id="rId20"/>
    <p:sldId id="446" r:id="rId21"/>
    <p:sldId id="447" r:id="rId22"/>
    <p:sldId id="483" r:id="rId23"/>
    <p:sldId id="448" r:id="rId24"/>
    <p:sldId id="484" r:id="rId25"/>
    <p:sldId id="456" r:id="rId26"/>
    <p:sldId id="457" r:id="rId27"/>
    <p:sldId id="451" r:id="rId28"/>
    <p:sldId id="455" r:id="rId29"/>
    <p:sldId id="468" r:id="rId30"/>
    <p:sldId id="460" r:id="rId31"/>
    <p:sldId id="461" r:id="rId32"/>
    <p:sldId id="489" r:id="rId33"/>
    <p:sldId id="473" r:id="rId34"/>
    <p:sldId id="490" r:id="rId35"/>
    <p:sldId id="466" r:id="rId36"/>
    <p:sldId id="491" r:id="rId3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C2CB2"/>
    <a:srgbClr val="B7ECFF"/>
    <a:srgbClr val="FFCC66"/>
    <a:srgbClr val="CCCCFF"/>
    <a:srgbClr val="0078A2"/>
    <a:srgbClr val="009999"/>
    <a:srgbClr val="FF9900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91" autoAdjust="0"/>
    <p:restoredTop sz="59543" autoAdjust="0"/>
  </p:normalViewPr>
  <p:slideViewPr>
    <p:cSldViewPr>
      <p:cViewPr>
        <p:scale>
          <a:sx n="70" d="100"/>
          <a:sy n="70" d="100"/>
        </p:scale>
        <p:origin x="-174" y="-192"/>
      </p:cViewPr>
      <p:guideLst>
        <p:guide orient="horz" pos="179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21012-5721-402A-9FFB-A5B5A886E198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3C7F5E7-A202-43B9-AA7E-E6E9DFE90E49}">
      <dgm:prSet phldrT="[Текст]" custT="1"/>
      <dgm:spPr/>
      <dgm:t>
        <a:bodyPr/>
        <a:lstStyle/>
        <a:p>
          <a:r>
            <a:rPr lang="ru-RU" sz="1800" dirty="0" smtClean="0"/>
            <a:t>вводить в игровую деятельность новые темы</a:t>
          </a:r>
          <a:endParaRPr lang="ru-RU" sz="1800" dirty="0"/>
        </a:p>
      </dgm:t>
    </dgm:pt>
    <dgm:pt modelId="{C03E5DD4-7729-4B40-AB69-0A685A98E09D}" type="parTrans" cxnId="{8AAF6427-658F-460B-BBBF-6B12DF83FD27}">
      <dgm:prSet/>
      <dgm:spPr/>
      <dgm:t>
        <a:bodyPr/>
        <a:lstStyle/>
        <a:p>
          <a:endParaRPr lang="ru-RU" sz="2400"/>
        </a:p>
      </dgm:t>
    </dgm:pt>
    <dgm:pt modelId="{A39AECD1-3AD6-4D9D-B695-6415CB9FDDED}" type="sibTrans" cxnId="{8AAF6427-658F-460B-BBBF-6B12DF83FD27}">
      <dgm:prSet/>
      <dgm:spPr/>
      <dgm:t>
        <a:bodyPr/>
        <a:lstStyle/>
        <a:p>
          <a:endParaRPr lang="ru-RU" sz="2400"/>
        </a:p>
      </dgm:t>
    </dgm:pt>
    <dgm:pt modelId="{4DAE43D3-D2D4-4540-9C3B-62824B5350E6}">
      <dgm:prSet phldrT="[Текст]" custT="1"/>
      <dgm:spPr/>
      <dgm:t>
        <a:bodyPr/>
        <a:lstStyle/>
        <a:p>
          <a:r>
            <a:rPr lang="ru-RU" sz="1800" dirty="0" smtClean="0"/>
            <a:t>прививать детям трудолюбие, умение дружить</a:t>
          </a:r>
          <a:endParaRPr lang="ru-RU" sz="1800" dirty="0"/>
        </a:p>
      </dgm:t>
    </dgm:pt>
    <dgm:pt modelId="{6278250C-E97C-4ABE-8D4A-4133E98FEE3C}" type="parTrans" cxnId="{CFE55452-9888-4C10-B98D-491D8BDEBF6C}">
      <dgm:prSet/>
      <dgm:spPr/>
      <dgm:t>
        <a:bodyPr/>
        <a:lstStyle/>
        <a:p>
          <a:endParaRPr lang="ru-RU" sz="2400"/>
        </a:p>
      </dgm:t>
    </dgm:pt>
    <dgm:pt modelId="{5B2FBEE4-A048-4A5B-BC2D-C59AC4F7BA43}" type="sibTrans" cxnId="{CFE55452-9888-4C10-B98D-491D8BDEBF6C}">
      <dgm:prSet/>
      <dgm:spPr/>
      <dgm:t>
        <a:bodyPr/>
        <a:lstStyle/>
        <a:p>
          <a:endParaRPr lang="ru-RU" sz="2400"/>
        </a:p>
      </dgm:t>
    </dgm:pt>
    <dgm:pt modelId="{76CD33C6-4F55-4C73-9CD5-96B8105F56E4}">
      <dgm:prSet phldrT="[Текст]" custT="1"/>
      <dgm:spPr/>
      <dgm:t>
        <a:bodyPr/>
        <a:lstStyle/>
        <a:p>
          <a:r>
            <a:rPr lang="ru-RU" sz="1800" dirty="0" smtClean="0"/>
            <a:t>передать детям позитивный социальный опыт</a:t>
          </a:r>
          <a:endParaRPr lang="ru-RU" sz="1800" dirty="0"/>
        </a:p>
      </dgm:t>
    </dgm:pt>
    <dgm:pt modelId="{C7A2483C-F68B-4C2A-B04F-9C8E544FD563}" type="parTrans" cxnId="{2575C6C3-C558-4181-823A-413124F4D427}">
      <dgm:prSet/>
      <dgm:spPr/>
      <dgm:t>
        <a:bodyPr/>
        <a:lstStyle/>
        <a:p>
          <a:endParaRPr lang="ru-RU" sz="2400"/>
        </a:p>
      </dgm:t>
    </dgm:pt>
    <dgm:pt modelId="{3BB70C7F-EB72-4CA6-811C-54A5AC2C45BB}" type="sibTrans" cxnId="{2575C6C3-C558-4181-823A-413124F4D427}">
      <dgm:prSet/>
      <dgm:spPr/>
      <dgm:t>
        <a:bodyPr/>
        <a:lstStyle/>
        <a:p>
          <a:endParaRPr lang="ru-RU" sz="2400"/>
        </a:p>
      </dgm:t>
    </dgm:pt>
    <dgm:pt modelId="{56595249-9937-49E1-9E27-625E78980101}">
      <dgm:prSet custT="1"/>
      <dgm:spPr/>
      <dgm:t>
        <a:bodyPr/>
        <a:lstStyle/>
        <a:p>
          <a:r>
            <a:rPr lang="ru-RU" sz="1800" dirty="0" smtClean="0"/>
            <a:t>углублять постепенно содержание новых тем</a:t>
          </a:r>
          <a:endParaRPr lang="ru-RU" sz="1800" dirty="0"/>
        </a:p>
      </dgm:t>
    </dgm:pt>
    <dgm:pt modelId="{1A5D4DDB-940D-4FCA-9F48-3467E2EE649B}" type="parTrans" cxnId="{B5D0BE9C-829E-4A05-922F-F790182B86FD}">
      <dgm:prSet/>
      <dgm:spPr/>
      <dgm:t>
        <a:bodyPr/>
        <a:lstStyle/>
        <a:p>
          <a:endParaRPr lang="ru-RU" sz="2400"/>
        </a:p>
      </dgm:t>
    </dgm:pt>
    <dgm:pt modelId="{7FD361B6-00A2-41A5-9A21-E2284378630B}" type="sibTrans" cxnId="{B5D0BE9C-829E-4A05-922F-F790182B86FD}">
      <dgm:prSet/>
      <dgm:spPr/>
      <dgm:t>
        <a:bodyPr/>
        <a:lstStyle/>
        <a:p>
          <a:endParaRPr lang="ru-RU" sz="2400"/>
        </a:p>
      </dgm:t>
    </dgm:pt>
    <dgm:pt modelId="{4C49DF75-38EC-4981-9BD9-E637DE433A7C}">
      <dgm:prSet custT="1"/>
      <dgm:spPr/>
      <dgm:t>
        <a:bodyPr/>
        <a:lstStyle/>
        <a:p>
          <a:r>
            <a:rPr lang="ru-RU" sz="1800" dirty="0" smtClean="0"/>
            <a:t>развивать игру как деятельность</a:t>
          </a:r>
          <a:endParaRPr lang="ru-RU" sz="1800" dirty="0"/>
        </a:p>
      </dgm:t>
    </dgm:pt>
    <dgm:pt modelId="{452D1518-1635-4782-918B-2B1485D59B2D}" type="parTrans" cxnId="{D3A6E5EC-271E-438C-975A-70A2EC0BABAA}">
      <dgm:prSet/>
      <dgm:spPr/>
      <dgm:t>
        <a:bodyPr/>
        <a:lstStyle/>
        <a:p>
          <a:endParaRPr lang="ru-RU" sz="2400"/>
        </a:p>
      </dgm:t>
    </dgm:pt>
    <dgm:pt modelId="{3E7C969A-DC5F-470D-B9DF-F6F48F64BAFF}" type="sibTrans" cxnId="{D3A6E5EC-271E-438C-975A-70A2EC0BABAA}">
      <dgm:prSet/>
      <dgm:spPr/>
      <dgm:t>
        <a:bodyPr/>
        <a:lstStyle/>
        <a:p>
          <a:endParaRPr lang="ru-RU" sz="2400"/>
        </a:p>
      </dgm:t>
    </dgm:pt>
    <dgm:pt modelId="{1E5A06B4-F9F3-4DA7-BE8E-44499C1DD977}">
      <dgm:prSet custT="1"/>
      <dgm:spPr/>
      <dgm:t>
        <a:bodyPr/>
        <a:lstStyle/>
        <a:p>
          <a:r>
            <a:rPr lang="ru-RU" sz="1800" dirty="0" smtClean="0"/>
            <a:t>использовать воспитательные функции игры </a:t>
          </a:r>
          <a:endParaRPr lang="ru-RU" sz="1800" dirty="0"/>
        </a:p>
      </dgm:t>
    </dgm:pt>
    <dgm:pt modelId="{C90EEF96-0C46-4D9A-A76D-91E7D5C99D51}" type="parTrans" cxnId="{825E1E95-D36D-46BD-B133-0CA6EF38B919}">
      <dgm:prSet/>
      <dgm:spPr/>
      <dgm:t>
        <a:bodyPr/>
        <a:lstStyle/>
        <a:p>
          <a:endParaRPr lang="ru-RU" sz="2400"/>
        </a:p>
      </dgm:t>
    </dgm:pt>
    <dgm:pt modelId="{41513BB3-D252-4EDC-AD49-B27E5727508E}" type="sibTrans" cxnId="{825E1E95-D36D-46BD-B133-0CA6EF38B919}">
      <dgm:prSet/>
      <dgm:spPr/>
      <dgm:t>
        <a:bodyPr/>
        <a:lstStyle/>
        <a:p>
          <a:endParaRPr lang="ru-RU" sz="2400"/>
        </a:p>
      </dgm:t>
    </dgm:pt>
    <dgm:pt modelId="{FA56C5E2-0B6C-44D9-B274-8C5CFA0E2FBE}" type="pres">
      <dgm:prSet presAssocID="{60221012-5721-402A-9FFB-A5B5A886E1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F70064-2B17-4198-B8D8-AB5384995457}" type="pres">
      <dgm:prSet presAssocID="{60221012-5721-402A-9FFB-A5B5A886E198}" presName="Name1" presStyleCnt="0"/>
      <dgm:spPr/>
    </dgm:pt>
    <dgm:pt modelId="{E2E6CC91-3139-4D70-8445-D203F1926B73}" type="pres">
      <dgm:prSet presAssocID="{60221012-5721-402A-9FFB-A5B5A886E198}" presName="cycle" presStyleCnt="0"/>
      <dgm:spPr/>
    </dgm:pt>
    <dgm:pt modelId="{0C5F6A93-D98C-48DA-AF9D-77A5B46048E7}" type="pres">
      <dgm:prSet presAssocID="{60221012-5721-402A-9FFB-A5B5A886E198}" presName="srcNode" presStyleLbl="node1" presStyleIdx="0" presStyleCnt="6"/>
      <dgm:spPr/>
    </dgm:pt>
    <dgm:pt modelId="{3B79E1FE-5B28-4D42-B541-F1242889173A}" type="pres">
      <dgm:prSet presAssocID="{60221012-5721-402A-9FFB-A5B5A886E198}" presName="conn" presStyleLbl="parChTrans1D2" presStyleIdx="0" presStyleCnt="1"/>
      <dgm:spPr/>
      <dgm:t>
        <a:bodyPr/>
        <a:lstStyle/>
        <a:p>
          <a:endParaRPr lang="ru-RU"/>
        </a:p>
      </dgm:t>
    </dgm:pt>
    <dgm:pt modelId="{48166E6A-312F-4E1C-A09A-9D668047668E}" type="pres">
      <dgm:prSet presAssocID="{60221012-5721-402A-9FFB-A5B5A886E198}" presName="extraNode" presStyleLbl="node1" presStyleIdx="0" presStyleCnt="6"/>
      <dgm:spPr/>
    </dgm:pt>
    <dgm:pt modelId="{6BE1C7F0-AB99-4458-AACD-71454543E849}" type="pres">
      <dgm:prSet presAssocID="{60221012-5721-402A-9FFB-A5B5A886E198}" presName="dstNode" presStyleLbl="node1" presStyleIdx="0" presStyleCnt="6"/>
      <dgm:spPr/>
    </dgm:pt>
    <dgm:pt modelId="{75C06D36-EAF2-4DD8-A8A5-6244C03D9170}" type="pres">
      <dgm:prSet presAssocID="{4C49DF75-38EC-4981-9BD9-E637DE433A7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03309-F9A2-4DA8-AAE4-9A8D33D65C42}" type="pres">
      <dgm:prSet presAssocID="{4C49DF75-38EC-4981-9BD9-E637DE433A7C}" presName="accent_1" presStyleCnt="0"/>
      <dgm:spPr/>
    </dgm:pt>
    <dgm:pt modelId="{D4B45031-6718-4155-9C56-646CF2759F14}" type="pres">
      <dgm:prSet presAssocID="{4C49DF75-38EC-4981-9BD9-E637DE433A7C}" presName="accentRepeatNode" presStyleLbl="solidFgAcc1" presStyleIdx="0" presStyleCnt="6"/>
      <dgm:spPr>
        <a:solidFill>
          <a:srgbClr val="FFFF00"/>
        </a:solidFill>
        <a:ln>
          <a:solidFill>
            <a:srgbClr val="FFC000"/>
          </a:solidFill>
        </a:ln>
      </dgm:spPr>
    </dgm:pt>
    <dgm:pt modelId="{7089AD6B-ED80-4AAF-9334-7694CECD0EBD}" type="pres">
      <dgm:prSet presAssocID="{1E5A06B4-F9F3-4DA7-BE8E-44499C1DD97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D72D5-17A3-4CCE-AD4B-35C171CD9F97}" type="pres">
      <dgm:prSet presAssocID="{1E5A06B4-F9F3-4DA7-BE8E-44499C1DD977}" presName="accent_2" presStyleCnt="0"/>
      <dgm:spPr/>
    </dgm:pt>
    <dgm:pt modelId="{1C6D4D00-D2E2-4F39-8CE7-1B57D5E26321}" type="pres">
      <dgm:prSet presAssocID="{1E5A06B4-F9F3-4DA7-BE8E-44499C1DD977}" presName="accentRepeatNode" presStyleLbl="solidFgAcc1" presStyleIdx="1" presStyleCnt="6"/>
      <dgm:spPr>
        <a:solidFill>
          <a:srgbClr val="66CCFF"/>
        </a:solidFill>
        <a:ln>
          <a:solidFill>
            <a:srgbClr val="0070C0"/>
          </a:solidFill>
        </a:ln>
      </dgm:spPr>
    </dgm:pt>
    <dgm:pt modelId="{7E8EBC5A-01BD-4E4A-86A6-E696C698E8E9}" type="pres">
      <dgm:prSet presAssocID="{13C7F5E7-A202-43B9-AA7E-E6E9DFE90E4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0143D-8CB1-4E8A-8495-5875348ACF48}" type="pres">
      <dgm:prSet presAssocID="{13C7F5E7-A202-43B9-AA7E-E6E9DFE90E49}" presName="accent_3" presStyleCnt="0"/>
      <dgm:spPr/>
    </dgm:pt>
    <dgm:pt modelId="{F32CC181-0D79-4681-8F4F-0FB2EDBDBA6D}" type="pres">
      <dgm:prSet presAssocID="{13C7F5E7-A202-43B9-AA7E-E6E9DFE90E49}" presName="accentRepeatNode" presStyleLbl="solidFgAcc1" presStyleIdx="2" presStyleCnt="6"/>
      <dgm:spPr>
        <a:solidFill>
          <a:srgbClr val="FF0000"/>
        </a:solidFill>
      </dgm:spPr>
    </dgm:pt>
    <dgm:pt modelId="{C08DB506-E1E1-4A8B-9939-F2193099574E}" type="pres">
      <dgm:prSet presAssocID="{56595249-9937-49E1-9E27-625E7898010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61E89-CF01-4029-9660-E7B6C56BBA6A}" type="pres">
      <dgm:prSet presAssocID="{56595249-9937-49E1-9E27-625E78980101}" presName="accent_4" presStyleCnt="0"/>
      <dgm:spPr/>
    </dgm:pt>
    <dgm:pt modelId="{4BC9F97B-03CA-4153-9F50-4F6A96CBC6DF}" type="pres">
      <dgm:prSet presAssocID="{56595249-9937-49E1-9E27-625E78980101}" presName="accentRepeatNode" presStyleLbl="solidFgAcc1" presStyleIdx="3" presStyleCnt="6"/>
      <dgm:spPr>
        <a:solidFill>
          <a:srgbClr val="8F45C7"/>
        </a:solidFill>
        <a:ln>
          <a:solidFill>
            <a:srgbClr val="660066"/>
          </a:solidFill>
        </a:ln>
      </dgm:spPr>
    </dgm:pt>
    <dgm:pt modelId="{43627BE2-E44B-4D7E-8E04-2F0CBAA973A8}" type="pres">
      <dgm:prSet presAssocID="{4DAE43D3-D2D4-4540-9C3B-62824B5350E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F66AE-B178-450B-AAEC-4AE2A29C297C}" type="pres">
      <dgm:prSet presAssocID="{4DAE43D3-D2D4-4540-9C3B-62824B5350E6}" presName="accent_5" presStyleCnt="0"/>
      <dgm:spPr/>
    </dgm:pt>
    <dgm:pt modelId="{5CFB7E65-DD90-4DAF-BEDE-3646445AB5EA}" type="pres">
      <dgm:prSet presAssocID="{4DAE43D3-D2D4-4540-9C3B-62824B5350E6}" presName="accentRepeatNode" presStyleLbl="solidFgAcc1" presStyleIdx="4" presStyleCnt="6"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90D7224D-04E7-41DF-BC75-F9A37E17D0CA}" type="pres">
      <dgm:prSet presAssocID="{76CD33C6-4F55-4C73-9CD5-96B8105F56E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E192A-23F7-4B98-8B7F-A24E0D485AB7}" type="pres">
      <dgm:prSet presAssocID="{76CD33C6-4F55-4C73-9CD5-96B8105F56E4}" presName="accent_6" presStyleCnt="0"/>
      <dgm:spPr/>
    </dgm:pt>
    <dgm:pt modelId="{E46251BC-67E8-4E67-8B69-DEBC71ED7AFF}" type="pres">
      <dgm:prSet presAssocID="{76CD33C6-4F55-4C73-9CD5-96B8105F56E4}" presName="accentRepeatNode" presStyleLbl="solidFgAcc1" presStyleIdx="5" presStyleCnt="6"/>
      <dgm:spPr>
        <a:solidFill>
          <a:srgbClr val="00B050"/>
        </a:solidFill>
        <a:ln>
          <a:solidFill>
            <a:schemeClr val="accent6">
              <a:lumMod val="75000"/>
            </a:schemeClr>
          </a:solidFill>
        </a:ln>
      </dgm:spPr>
    </dgm:pt>
  </dgm:ptLst>
  <dgm:cxnLst>
    <dgm:cxn modelId="{8AAF6427-658F-460B-BBBF-6B12DF83FD27}" srcId="{60221012-5721-402A-9FFB-A5B5A886E198}" destId="{13C7F5E7-A202-43B9-AA7E-E6E9DFE90E49}" srcOrd="2" destOrd="0" parTransId="{C03E5DD4-7729-4B40-AB69-0A685A98E09D}" sibTransId="{A39AECD1-3AD6-4D9D-B695-6415CB9FDDED}"/>
    <dgm:cxn modelId="{E069C232-9DA2-43C5-B5F8-2FF021CFAFCC}" type="presOf" srcId="{56595249-9937-49E1-9E27-625E78980101}" destId="{C08DB506-E1E1-4A8B-9939-F2193099574E}" srcOrd="0" destOrd="0" presId="urn:microsoft.com/office/officeart/2008/layout/VerticalCurvedList"/>
    <dgm:cxn modelId="{B5D0BE9C-829E-4A05-922F-F790182B86FD}" srcId="{60221012-5721-402A-9FFB-A5B5A886E198}" destId="{56595249-9937-49E1-9E27-625E78980101}" srcOrd="3" destOrd="0" parTransId="{1A5D4DDB-940D-4FCA-9F48-3467E2EE649B}" sibTransId="{7FD361B6-00A2-41A5-9A21-E2284378630B}"/>
    <dgm:cxn modelId="{D69D0AE4-9BF0-4260-970D-0BF58B9C8BEB}" type="presOf" srcId="{4DAE43D3-D2D4-4540-9C3B-62824B5350E6}" destId="{43627BE2-E44B-4D7E-8E04-2F0CBAA973A8}" srcOrd="0" destOrd="0" presId="urn:microsoft.com/office/officeart/2008/layout/VerticalCurvedList"/>
    <dgm:cxn modelId="{B5DF6D0F-61C1-41F7-86C5-8DC09882FC91}" type="presOf" srcId="{1E5A06B4-F9F3-4DA7-BE8E-44499C1DD977}" destId="{7089AD6B-ED80-4AAF-9334-7694CECD0EBD}" srcOrd="0" destOrd="0" presId="urn:microsoft.com/office/officeart/2008/layout/VerticalCurvedList"/>
    <dgm:cxn modelId="{15D92F17-5899-47F4-A6C1-788CF3CB7BF1}" type="presOf" srcId="{13C7F5E7-A202-43B9-AA7E-E6E9DFE90E49}" destId="{7E8EBC5A-01BD-4E4A-86A6-E696C698E8E9}" srcOrd="0" destOrd="0" presId="urn:microsoft.com/office/officeart/2008/layout/VerticalCurvedList"/>
    <dgm:cxn modelId="{F6D69C69-C16D-4B0A-8DE2-97154563BD9F}" type="presOf" srcId="{3E7C969A-DC5F-470D-B9DF-F6F48F64BAFF}" destId="{3B79E1FE-5B28-4D42-B541-F1242889173A}" srcOrd="0" destOrd="0" presId="urn:microsoft.com/office/officeart/2008/layout/VerticalCurvedList"/>
    <dgm:cxn modelId="{F7E962AC-5AEA-4349-90CD-C869F3FEC4F8}" type="presOf" srcId="{60221012-5721-402A-9FFB-A5B5A886E198}" destId="{FA56C5E2-0B6C-44D9-B274-8C5CFA0E2FBE}" srcOrd="0" destOrd="0" presId="urn:microsoft.com/office/officeart/2008/layout/VerticalCurvedList"/>
    <dgm:cxn modelId="{CFE55452-9888-4C10-B98D-491D8BDEBF6C}" srcId="{60221012-5721-402A-9FFB-A5B5A886E198}" destId="{4DAE43D3-D2D4-4540-9C3B-62824B5350E6}" srcOrd="4" destOrd="0" parTransId="{6278250C-E97C-4ABE-8D4A-4133E98FEE3C}" sibTransId="{5B2FBEE4-A048-4A5B-BC2D-C59AC4F7BA43}"/>
    <dgm:cxn modelId="{944E49F7-C38C-4D7E-8823-479A22CD6B80}" type="presOf" srcId="{76CD33C6-4F55-4C73-9CD5-96B8105F56E4}" destId="{90D7224D-04E7-41DF-BC75-F9A37E17D0CA}" srcOrd="0" destOrd="0" presId="urn:microsoft.com/office/officeart/2008/layout/VerticalCurvedList"/>
    <dgm:cxn modelId="{D3A6E5EC-271E-438C-975A-70A2EC0BABAA}" srcId="{60221012-5721-402A-9FFB-A5B5A886E198}" destId="{4C49DF75-38EC-4981-9BD9-E637DE433A7C}" srcOrd="0" destOrd="0" parTransId="{452D1518-1635-4782-918B-2B1485D59B2D}" sibTransId="{3E7C969A-DC5F-470D-B9DF-F6F48F64BAFF}"/>
    <dgm:cxn modelId="{2575C6C3-C558-4181-823A-413124F4D427}" srcId="{60221012-5721-402A-9FFB-A5B5A886E198}" destId="{76CD33C6-4F55-4C73-9CD5-96B8105F56E4}" srcOrd="5" destOrd="0" parTransId="{C7A2483C-F68B-4C2A-B04F-9C8E544FD563}" sibTransId="{3BB70C7F-EB72-4CA6-811C-54A5AC2C45BB}"/>
    <dgm:cxn modelId="{1663CE18-11E6-4B92-90AB-8A990921F83D}" type="presOf" srcId="{4C49DF75-38EC-4981-9BD9-E637DE433A7C}" destId="{75C06D36-EAF2-4DD8-A8A5-6244C03D9170}" srcOrd="0" destOrd="0" presId="urn:microsoft.com/office/officeart/2008/layout/VerticalCurvedList"/>
    <dgm:cxn modelId="{825E1E95-D36D-46BD-B133-0CA6EF38B919}" srcId="{60221012-5721-402A-9FFB-A5B5A886E198}" destId="{1E5A06B4-F9F3-4DA7-BE8E-44499C1DD977}" srcOrd="1" destOrd="0" parTransId="{C90EEF96-0C46-4D9A-A76D-91E7D5C99D51}" sibTransId="{41513BB3-D252-4EDC-AD49-B27E5727508E}"/>
    <dgm:cxn modelId="{95699B02-FEF4-4F53-AFAE-CFBD66F2B7DC}" type="presParOf" srcId="{FA56C5E2-0B6C-44D9-B274-8C5CFA0E2FBE}" destId="{2DF70064-2B17-4198-B8D8-AB5384995457}" srcOrd="0" destOrd="0" presId="urn:microsoft.com/office/officeart/2008/layout/VerticalCurvedList"/>
    <dgm:cxn modelId="{C11B7E99-D8A1-4BEA-B878-A0199C63127B}" type="presParOf" srcId="{2DF70064-2B17-4198-B8D8-AB5384995457}" destId="{E2E6CC91-3139-4D70-8445-D203F1926B73}" srcOrd="0" destOrd="0" presId="urn:microsoft.com/office/officeart/2008/layout/VerticalCurvedList"/>
    <dgm:cxn modelId="{0CD8418F-23F6-4EF1-96D5-4B3F03D891E8}" type="presParOf" srcId="{E2E6CC91-3139-4D70-8445-D203F1926B73}" destId="{0C5F6A93-D98C-48DA-AF9D-77A5B46048E7}" srcOrd="0" destOrd="0" presId="urn:microsoft.com/office/officeart/2008/layout/VerticalCurvedList"/>
    <dgm:cxn modelId="{1CF61635-BA7E-4DB0-BE69-7BF8676F6B71}" type="presParOf" srcId="{E2E6CC91-3139-4D70-8445-D203F1926B73}" destId="{3B79E1FE-5B28-4D42-B541-F1242889173A}" srcOrd="1" destOrd="0" presId="urn:microsoft.com/office/officeart/2008/layout/VerticalCurvedList"/>
    <dgm:cxn modelId="{60CFA072-EB18-4B0E-8A30-E52B7524E624}" type="presParOf" srcId="{E2E6CC91-3139-4D70-8445-D203F1926B73}" destId="{48166E6A-312F-4E1C-A09A-9D668047668E}" srcOrd="2" destOrd="0" presId="urn:microsoft.com/office/officeart/2008/layout/VerticalCurvedList"/>
    <dgm:cxn modelId="{F02587C0-C306-40E2-8E6D-355457241E48}" type="presParOf" srcId="{E2E6CC91-3139-4D70-8445-D203F1926B73}" destId="{6BE1C7F0-AB99-4458-AACD-71454543E849}" srcOrd="3" destOrd="0" presId="urn:microsoft.com/office/officeart/2008/layout/VerticalCurvedList"/>
    <dgm:cxn modelId="{A82598D3-2972-4D43-8BC0-851E06DF75FA}" type="presParOf" srcId="{2DF70064-2B17-4198-B8D8-AB5384995457}" destId="{75C06D36-EAF2-4DD8-A8A5-6244C03D9170}" srcOrd="1" destOrd="0" presId="urn:microsoft.com/office/officeart/2008/layout/VerticalCurvedList"/>
    <dgm:cxn modelId="{F49B7846-2352-4CFA-8CF5-FC4BB35F4278}" type="presParOf" srcId="{2DF70064-2B17-4198-B8D8-AB5384995457}" destId="{1B303309-F9A2-4DA8-AAE4-9A8D33D65C42}" srcOrd="2" destOrd="0" presId="urn:microsoft.com/office/officeart/2008/layout/VerticalCurvedList"/>
    <dgm:cxn modelId="{00BD245E-5A1F-4AD4-8D01-0ADCD90872AF}" type="presParOf" srcId="{1B303309-F9A2-4DA8-AAE4-9A8D33D65C42}" destId="{D4B45031-6718-4155-9C56-646CF2759F14}" srcOrd="0" destOrd="0" presId="urn:microsoft.com/office/officeart/2008/layout/VerticalCurvedList"/>
    <dgm:cxn modelId="{339F9C41-2854-4767-91AD-B0748EF17D8D}" type="presParOf" srcId="{2DF70064-2B17-4198-B8D8-AB5384995457}" destId="{7089AD6B-ED80-4AAF-9334-7694CECD0EBD}" srcOrd="3" destOrd="0" presId="urn:microsoft.com/office/officeart/2008/layout/VerticalCurvedList"/>
    <dgm:cxn modelId="{730AE468-8017-41CC-B228-853F6B54E9C9}" type="presParOf" srcId="{2DF70064-2B17-4198-B8D8-AB5384995457}" destId="{556D72D5-17A3-4CCE-AD4B-35C171CD9F97}" srcOrd="4" destOrd="0" presId="urn:microsoft.com/office/officeart/2008/layout/VerticalCurvedList"/>
    <dgm:cxn modelId="{85DFF6C3-D8F2-4DF8-95BB-AFA4E0A0DAFC}" type="presParOf" srcId="{556D72D5-17A3-4CCE-AD4B-35C171CD9F97}" destId="{1C6D4D00-D2E2-4F39-8CE7-1B57D5E26321}" srcOrd="0" destOrd="0" presId="urn:microsoft.com/office/officeart/2008/layout/VerticalCurvedList"/>
    <dgm:cxn modelId="{2D95D60F-EFE2-4740-ADC5-7298ED78C3A9}" type="presParOf" srcId="{2DF70064-2B17-4198-B8D8-AB5384995457}" destId="{7E8EBC5A-01BD-4E4A-86A6-E696C698E8E9}" srcOrd="5" destOrd="0" presId="urn:microsoft.com/office/officeart/2008/layout/VerticalCurvedList"/>
    <dgm:cxn modelId="{22F9DF77-2DA9-4F0F-812B-AE263DFFADB3}" type="presParOf" srcId="{2DF70064-2B17-4198-B8D8-AB5384995457}" destId="{2800143D-8CB1-4E8A-8495-5875348ACF48}" srcOrd="6" destOrd="0" presId="urn:microsoft.com/office/officeart/2008/layout/VerticalCurvedList"/>
    <dgm:cxn modelId="{E2A39D74-BE64-4AB3-B4D4-34F9692C0FBB}" type="presParOf" srcId="{2800143D-8CB1-4E8A-8495-5875348ACF48}" destId="{F32CC181-0D79-4681-8F4F-0FB2EDBDBA6D}" srcOrd="0" destOrd="0" presId="urn:microsoft.com/office/officeart/2008/layout/VerticalCurvedList"/>
    <dgm:cxn modelId="{FFD15FA1-F60E-487C-8087-99D9CFBBDFD5}" type="presParOf" srcId="{2DF70064-2B17-4198-B8D8-AB5384995457}" destId="{C08DB506-E1E1-4A8B-9939-F2193099574E}" srcOrd="7" destOrd="0" presId="urn:microsoft.com/office/officeart/2008/layout/VerticalCurvedList"/>
    <dgm:cxn modelId="{276AD511-084F-4C74-9514-CC3041720016}" type="presParOf" srcId="{2DF70064-2B17-4198-B8D8-AB5384995457}" destId="{7B761E89-CF01-4029-9660-E7B6C56BBA6A}" srcOrd="8" destOrd="0" presId="urn:microsoft.com/office/officeart/2008/layout/VerticalCurvedList"/>
    <dgm:cxn modelId="{85B51D36-2D15-4313-8A19-A9844A903ADC}" type="presParOf" srcId="{7B761E89-CF01-4029-9660-E7B6C56BBA6A}" destId="{4BC9F97B-03CA-4153-9F50-4F6A96CBC6DF}" srcOrd="0" destOrd="0" presId="urn:microsoft.com/office/officeart/2008/layout/VerticalCurvedList"/>
    <dgm:cxn modelId="{4E9AC65C-495E-4E08-8886-95B1C3AFE91F}" type="presParOf" srcId="{2DF70064-2B17-4198-B8D8-AB5384995457}" destId="{43627BE2-E44B-4D7E-8E04-2F0CBAA973A8}" srcOrd="9" destOrd="0" presId="urn:microsoft.com/office/officeart/2008/layout/VerticalCurvedList"/>
    <dgm:cxn modelId="{CA61AADE-96D6-4299-83BA-54A8961E2221}" type="presParOf" srcId="{2DF70064-2B17-4198-B8D8-AB5384995457}" destId="{1CEF66AE-B178-450B-AAEC-4AE2A29C297C}" srcOrd="10" destOrd="0" presId="urn:microsoft.com/office/officeart/2008/layout/VerticalCurvedList"/>
    <dgm:cxn modelId="{8177BD27-3B27-4353-A09E-5C45BFD83325}" type="presParOf" srcId="{1CEF66AE-B178-450B-AAEC-4AE2A29C297C}" destId="{5CFB7E65-DD90-4DAF-BEDE-3646445AB5EA}" srcOrd="0" destOrd="0" presId="urn:microsoft.com/office/officeart/2008/layout/VerticalCurvedList"/>
    <dgm:cxn modelId="{FAA58ECA-2C80-4E5A-AF23-1A4E13E575A6}" type="presParOf" srcId="{2DF70064-2B17-4198-B8D8-AB5384995457}" destId="{90D7224D-04E7-41DF-BC75-F9A37E17D0CA}" srcOrd="11" destOrd="0" presId="urn:microsoft.com/office/officeart/2008/layout/VerticalCurvedList"/>
    <dgm:cxn modelId="{97EF8648-CC05-40CE-B580-CFCE914C3E89}" type="presParOf" srcId="{2DF70064-2B17-4198-B8D8-AB5384995457}" destId="{A51E192A-23F7-4B98-8B7F-A24E0D485AB7}" srcOrd="12" destOrd="0" presId="urn:microsoft.com/office/officeart/2008/layout/VerticalCurvedList"/>
    <dgm:cxn modelId="{FA5817F1-6EB7-4A72-95D7-79FA5955CFFA}" type="presParOf" srcId="{A51E192A-23F7-4B98-8B7F-A24E0D485AB7}" destId="{E46251BC-67E8-4E67-8B69-DEBC71ED7AFF}" srcOrd="0" destOrd="0" presId="urn:microsoft.com/office/officeart/2008/layout/VerticalCurvedLis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7D2F4F-4709-41A9-B433-B204D17B3F8A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E3B488-6AC1-41FA-B8F0-9AC0A6554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8" descr="logo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014075" y="0"/>
            <a:ext cx="11779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32BB-4B33-4D7F-8904-9E130640FBEB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F77CC-FF10-499E-B516-FFBE01061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0275-019D-4F06-9562-3138CEA9E850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F287-D05A-4908-BDF8-9C4E42EDD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65A6-9593-4F5B-BF17-45E2BC11A5B6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E5EC-4DD0-49D4-9823-4FEA40206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3AB1-947F-4CCE-A522-3220BA284F7E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171B-6F4D-4751-A53E-602D34140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B1BD-D215-47DC-8CA3-A042C5980162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2E98-F874-46C1-A602-818BED7C9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609F-F2DA-433A-8929-55EDB0545EDF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66E7-5CA0-4316-B026-FAEA5CDB6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AB51-0DC3-444C-96FD-EA1B89818CE8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D6A1-BDD4-4911-9037-046A06D6B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AF9A-153E-463E-AA06-731E83E58A19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3EB5-DC27-4688-90B5-968AA94B9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0870-83A6-4515-B4D3-80F410BDAE5A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456A-7BA9-4707-BB56-A60101262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6198-F331-44F7-AB80-82FED3EF101E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F997-8D9B-4195-AF97-9ED4C29F7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FF85-453C-432C-96E1-FC8F89CD8A32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BC68-9DA3-4970-970E-50551FC38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4CED-2AD4-4CF5-ACC4-8E8A015375E7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54E6A-4BA7-49AD-BA82-DC4CF9D68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6CB6-9A91-40A3-A53E-66BD5DB89ABA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4BF4-21C9-41A8-8D81-18F121538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671E-3270-42B3-8076-7720AD4C8973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F0CB-07B3-4A18-AF95-B35736DF3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0DF9-550A-463B-82F0-1F468DD59EE3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7B31-4695-48F2-8607-84ABA5C99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1E52-E638-4F77-B535-85D2378B4B98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2C68-3519-470F-9F19-5F752A892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0D42E-B5D5-4832-9C4B-04ED3F24A881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ED34-61AF-4390-B2E2-B6073D4DB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B650E50-682C-4278-A051-ECF177E5D603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97F35D5-BBE4-4B45-885E-8EC4EA82F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Рисунок 7" descr="logo2.pn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11014075" y="0"/>
            <a:ext cx="11779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695" r:id="rId7"/>
    <p:sldLayoutId id="2147483702" r:id="rId8"/>
    <p:sldLayoutId id="2147483694" r:id="rId9"/>
    <p:sldLayoutId id="2147483693" r:id="rId10"/>
    <p:sldLayoutId id="2147483703" r:id="rId11"/>
    <p:sldLayoutId id="2147483704" r:id="rId12"/>
    <p:sldLayoutId id="2147483692" r:id="rId13"/>
    <p:sldLayoutId id="2147483705" r:id="rId14"/>
    <p:sldLayoutId id="2147483706" r:id="rId15"/>
    <p:sldLayoutId id="2147483707" r:id="rId16"/>
    <p:sldLayoutId id="2147483708" r:id="rId17"/>
  </p:sldLayoutIdLst>
  <p:transition spd="med">
    <p:fade/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Картинки по запросу радуга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39863">
            <a:off x="2782888" y="3213100"/>
            <a:ext cx="39544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5491163" y="4724400"/>
            <a:ext cx="4886325" cy="1528763"/>
          </a:xfrm>
          <a:custGeom>
            <a:avLst/>
            <a:gdLst>
              <a:gd name="connsiteX0" fmla="*/ 0 w 5760640"/>
              <a:gd name="connsiteY0" fmla="*/ 1152128 h 2304256"/>
              <a:gd name="connsiteX1" fmla="*/ 2880320 w 5760640"/>
              <a:gd name="connsiteY1" fmla="*/ 0 h 2304256"/>
              <a:gd name="connsiteX2" fmla="*/ 5760640 w 5760640"/>
              <a:gd name="connsiteY2" fmla="*/ 1152128 h 2304256"/>
              <a:gd name="connsiteX3" fmla="*/ 2880320 w 5760640"/>
              <a:gd name="connsiteY3" fmla="*/ 2304256 h 2304256"/>
              <a:gd name="connsiteX4" fmla="*/ 0 w 5760640"/>
              <a:gd name="connsiteY4" fmla="*/ 1152128 h 2304256"/>
              <a:gd name="connsiteX0" fmla="*/ 83179 w 5843819"/>
              <a:gd name="connsiteY0" fmla="*/ 1228169 h 2380297"/>
              <a:gd name="connsiteX1" fmla="*/ 969723 w 5843819"/>
              <a:gd name="connsiteY1" fmla="*/ 232261 h 2380297"/>
              <a:gd name="connsiteX2" fmla="*/ 2963499 w 5843819"/>
              <a:gd name="connsiteY2" fmla="*/ 76041 h 2380297"/>
              <a:gd name="connsiteX3" fmla="*/ 5843819 w 5843819"/>
              <a:gd name="connsiteY3" fmla="*/ 1228169 h 2380297"/>
              <a:gd name="connsiteX4" fmla="*/ 2963499 w 5843819"/>
              <a:gd name="connsiteY4" fmla="*/ 2380297 h 2380297"/>
              <a:gd name="connsiteX5" fmla="*/ 83179 w 5843819"/>
              <a:gd name="connsiteY5" fmla="*/ 1228169 h 2380297"/>
              <a:gd name="connsiteX0" fmla="*/ 83179 w 5886426"/>
              <a:gd name="connsiteY0" fmla="*/ 1171481 h 2323609"/>
              <a:gd name="connsiteX1" fmla="*/ 969723 w 5886426"/>
              <a:gd name="connsiteY1" fmla="*/ 175573 h 2323609"/>
              <a:gd name="connsiteX2" fmla="*/ 2963499 w 5886426"/>
              <a:gd name="connsiteY2" fmla="*/ 19353 h 2323609"/>
              <a:gd name="connsiteX3" fmla="*/ 4789249 w 5886426"/>
              <a:gd name="connsiteY3" fmla="*/ 404174 h 2323609"/>
              <a:gd name="connsiteX4" fmla="*/ 5843819 w 5886426"/>
              <a:gd name="connsiteY4" fmla="*/ 1171481 h 2323609"/>
              <a:gd name="connsiteX5" fmla="*/ 2963499 w 5886426"/>
              <a:gd name="connsiteY5" fmla="*/ 2323609 h 2323609"/>
              <a:gd name="connsiteX6" fmla="*/ 83179 w 5886426"/>
              <a:gd name="connsiteY6" fmla="*/ 1171481 h 2323609"/>
              <a:gd name="connsiteX0" fmla="*/ 83179 w 5616997"/>
              <a:gd name="connsiteY0" fmla="*/ 1171481 h 2328733"/>
              <a:gd name="connsiteX1" fmla="*/ 969723 w 5616997"/>
              <a:gd name="connsiteY1" fmla="*/ 175573 h 2328733"/>
              <a:gd name="connsiteX2" fmla="*/ 2963499 w 5616997"/>
              <a:gd name="connsiteY2" fmla="*/ 19353 h 2328733"/>
              <a:gd name="connsiteX3" fmla="*/ 4789249 w 5616997"/>
              <a:gd name="connsiteY3" fmla="*/ 404174 h 2328733"/>
              <a:gd name="connsiteX4" fmla="*/ 5558069 w 5616997"/>
              <a:gd name="connsiteY4" fmla="*/ 1542956 h 2328733"/>
              <a:gd name="connsiteX5" fmla="*/ 2963499 w 5616997"/>
              <a:gd name="connsiteY5" fmla="*/ 2323609 h 2328733"/>
              <a:gd name="connsiteX6" fmla="*/ 83179 w 5616997"/>
              <a:gd name="connsiteY6" fmla="*/ 1171481 h 2328733"/>
              <a:gd name="connsiteX0" fmla="*/ 83179 w 5584881"/>
              <a:gd name="connsiteY0" fmla="*/ 1171481 h 2345567"/>
              <a:gd name="connsiteX1" fmla="*/ 969723 w 5584881"/>
              <a:gd name="connsiteY1" fmla="*/ 175573 h 2345567"/>
              <a:gd name="connsiteX2" fmla="*/ 2963499 w 5584881"/>
              <a:gd name="connsiteY2" fmla="*/ 19353 h 2345567"/>
              <a:gd name="connsiteX3" fmla="*/ 4789249 w 5584881"/>
              <a:gd name="connsiteY3" fmla="*/ 404174 h 2345567"/>
              <a:gd name="connsiteX4" fmla="*/ 5558069 w 5584881"/>
              <a:gd name="connsiteY4" fmla="*/ 1542956 h 2345567"/>
              <a:gd name="connsiteX5" fmla="*/ 4646374 w 5584881"/>
              <a:gd name="connsiteY5" fmla="*/ 1899599 h 2345567"/>
              <a:gd name="connsiteX6" fmla="*/ 2963499 w 5584881"/>
              <a:gd name="connsiteY6" fmla="*/ 2323609 h 2345567"/>
              <a:gd name="connsiteX7" fmla="*/ 83179 w 5584881"/>
              <a:gd name="connsiteY7" fmla="*/ 1171481 h 2345567"/>
              <a:gd name="connsiteX0" fmla="*/ 828 w 5502530"/>
              <a:gd name="connsiteY0" fmla="*/ 1171481 h 2324089"/>
              <a:gd name="connsiteX1" fmla="*/ 887372 w 5502530"/>
              <a:gd name="connsiteY1" fmla="*/ 175573 h 2324089"/>
              <a:gd name="connsiteX2" fmla="*/ 2881148 w 5502530"/>
              <a:gd name="connsiteY2" fmla="*/ 19353 h 2324089"/>
              <a:gd name="connsiteX3" fmla="*/ 4706898 w 5502530"/>
              <a:gd name="connsiteY3" fmla="*/ 404174 h 2324089"/>
              <a:gd name="connsiteX4" fmla="*/ 5475718 w 5502530"/>
              <a:gd name="connsiteY4" fmla="*/ 1542956 h 2324089"/>
              <a:gd name="connsiteX5" fmla="*/ 4564023 w 5502530"/>
              <a:gd name="connsiteY5" fmla="*/ 1899599 h 2324089"/>
              <a:gd name="connsiteX6" fmla="*/ 2881148 w 5502530"/>
              <a:gd name="connsiteY6" fmla="*/ 2323609 h 2324089"/>
              <a:gd name="connsiteX7" fmla="*/ 773073 w 5502530"/>
              <a:gd name="connsiteY7" fmla="*/ 1813874 h 2324089"/>
              <a:gd name="connsiteX8" fmla="*/ 828 w 5502530"/>
              <a:gd name="connsiteY8" fmla="*/ 1171481 h 2324089"/>
              <a:gd name="connsiteX0" fmla="*/ 828 w 5502530"/>
              <a:gd name="connsiteY0" fmla="*/ 1171481 h 2124854"/>
              <a:gd name="connsiteX1" fmla="*/ 887372 w 5502530"/>
              <a:gd name="connsiteY1" fmla="*/ 175573 h 2124854"/>
              <a:gd name="connsiteX2" fmla="*/ 2881148 w 5502530"/>
              <a:gd name="connsiteY2" fmla="*/ 19353 h 2124854"/>
              <a:gd name="connsiteX3" fmla="*/ 4706898 w 5502530"/>
              <a:gd name="connsiteY3" fmla="*/ 404174 h 2124854"/>
              <a:gd name="connsiteX4" fmla="*/ 5475718 w 5502530"/>
              <a:gd name="connsiteY4" fmla="*/ 1542956 h 2124854"/>
              <a:gd name="connsiteX5" fmla="*/ 4564023 w 5502530"/>
              <a:gd name="connsiteY5" fmla="*/ 1899599 h 2124854"/>
              <a:gd name="connsiteX6" fmla="*/ 2795423 w 5502530"/>
              <a:gd name="connsiteY6" fmla="*/ 2123584 h 2124854"/>
              <a:gd name="connsiteX7" fmla="*/ 773073 w 5502530"/>
              <a:gd name="connsiteY7" fmla="*/ 1813874 h 2124854"/>
              <a:gd name="connsiteX8" fmla="*/ 828 w 5502530"/>
              <a:gd name="connsiteY8" fmla="*/ 1171481 h 2124854"/>
              <a:gd name="connsiteX0" fmla="*/ 4714 w 5506416"/>
              <a:gd name="connsiteY0" fmla="*/ 1152981 h 2106354"/>
              <a:gd name="connsiteX1" fmla="*/ 1072233 w 5506416"/>
              <a:gd name="connsiteY1" fmla="*/ 480923 h 2106354"/>
              <a:gd name="connsiteX2" fmla="*/ 2885034 w 5506416"/>
              <a:gd name="connsiteY2" fmla="*/ 853 h 2106354"/>
              <a:gd name="connsiteX3" fmla="*/ 4710784 w 5506416"/>
              <a:gd name="connsiteY3" fmla="*/ 385674 h 2106354"/>
              <a:gd name="connsiteX4" fmla="*/ 5479604 w 5506416"/>
              <a:gd name="connsiteY4" fmla="*/ 1524456 h 2106354"/>
              <a:gd name="connsiteX5" fmla="*/ 4567909 w 5506416"/>
              <a:gd name="connsiteY5" fmla="*/ 1881099 h 2106354"/>
              <a:gd name="connsiteX6" fmla="*/ 2799309 w 5506416"/>
              <a:gd name="connsiteY6" fmla="*/ 2105084 h 2106354"/>
              <a:gd name="connsiteX7" fmla="*/ 776959 w 5506416"/>
              <a:gd name="connsiteY7" fmla="*/ 1795374 h 2106354"/>
              <a:gd name="connsiteX8" fmla="*/ 4714 w 5506416"/>
              <a:gd name="connsiteY8" fmla="*/ 1152981 h 2106354"/>
              <a:gd name="connsiteX0" fmla="*/ 4714 w 5506416"/>
              <a:gd name="connsiteY0" fmla="*/ 1152981 h 2106354"/>
              <a:gd name="connsiteX1" fmla="*/ 1072233 w 5506416"/>
              <a:gd name="connsiteY1" fmla="*/ 480923 h 2106354"/>
              <a:gd name="connsiteX2" fmla="*/ 2885034 w 5506416"/>
              <a:gd name="connsiteY2" fmla="*/ 853 h 2106354"/>
              <a:gd name="connsiteX3" fmla="*/ 4710784 w 5506416"/>
              <a:gd name="connsiteY3" fmla="*/ 385674 h 2106354"/>
              <a:gd name="connsiteX4" fmla="*/ 5479604 w 5506416"/>
              <a:gd name="connsiteY4" fmla="*/ 1524456 h 2106354"/>
              <a:gd name="connsiteX5" fmla="*/ 4567909 w 5506416"/>
              <a:gd name="connsiteY5" fmla="*/ 1881099 h 2106354"/>
              <a:gd name="connsiteX6" fmla="*/ 2799309 w 5506416"/>
              <a:gd name="connsiteY6" fmla="*/ 2105084 h 2106354"/>
              <a:gd name="connsiteX7" fmla="*/ 776959 w 5506416"/>
              <a:gd name="connsiteY7" fmla="*/ 1795374 h 2106354"/>
              <a:gd name="connsiteX8" fmla="*/ 4714 w 5506416"/>
              <a:gd name="connsiteY8" fmla="*/ 1152981 h 2106354"/>
              <a:gd name="connsiteX0" fmla="*/ 4714 w 5506416"/>
              <a:gd name="connsiteY0" fmla="*/ 993072 h 1946445"/>
              <a:gd name="connsiteX1" fmla="*/ 1072233 w 5506416"/>
              <a:gd name="connsiteY1" fmla="*/ 321014 h 1946445"/>
              <a:gd name="connsiteX2" fmla="*/ 2846934 w 5506416"/>
              <a:gd name="connsiteY2" fmla="*/ 2869 h 1946445"/>
              <a:gd name="connsiteX3" fmla="*/ 4710784 w 5506416"/>
              <a:gd name="connsiteY3" fmla="*/ 225765 h 1946445"/>
              <a:gd name="connsiteX4" fmla="*/ 5479604 w 5506416"/>
              <a:gd name="connsiteY4" fmla="*/ 1364547 h 1946445"/>
              <a:gd name="connsiteX5" fmla="*/ 4567909 w 5506416"/>
              <a:gd name="connsiteY5" fmla="*/ 1721190 h 1946445"/>
              <a:gd name="connsiteX6" fmla="*/ 2799309 w 5506416"/>
              <a:gd name="connsiteY6" fmla="*/ 1945175 h 1946445"/>
              <a:gd name="connsiteX7" fmla="*/ 776959 w 5506416"/>
              <a:gd name="connsiteY7" fmla="*/ 1635465 h 1946445"/>
              <a:gd name="connsiteX8" fmla="*/ 4714 w 5506416"/>
              <a:gd name="connsiteY8" fmla="*/ 993072 h 1946445"/>
              <a:gd name="connsiteX0" fmla="*/ 4714 w 5497193"/>
              <a:gd name="connsiteY0" fmla="*/ 990675 h 1944048"/>
              <a:gd name="connsiteX1" fmla="*/ 1072233 w 5497193"/>
              <a:gd name="connsiteY1" fmla="*/ 318617 h 1944048"/>
              <a:gd name="connsiteX2" fmla="*/ 2846934 w 5497193"/>
              <a:gd name="connsiteY2" fmla="*/ 472 h 1944048"/>
              <a:gd name="connsiteX3" fmla="*/ 4415509 w 5497193"/>
              <a:gd name="connsiteY3" fmla="*/ 375768 h 1944048"/>
              <a:gd name="connsiteX4" fmla="*/ 5479604 w 5497193"/>
              <a:gd name="connsiteY4" fmla="*/ 1362150 h 1944048"/>
              <a:gd name="connsiteX5" fmla="*/ 4567909 w 5497193"/>
              <a:gd name="connsiteY5" fmla="*/ 1718793 h 1944048"/>
              <a:gd name="connsiteX6" fmla="*/ 2799309 w 5497193"/>
              <a:gd name="connsiteY6" fmla="*/ 1942778 h 1944048"/>
              <a:gd name="connsiteX7" fmla="*/ 776959 w 5497193"/>
              <a:gd name="connsiteY7" fmla="*/ 1633068 h 1944048"/>
              <a:gd name="connsiteX8" fmla="*/ 4714 w 5497193"/>
              <a:gd name="connsiteY8" fmla="*/ 990675 h 1944048"/>
              <a:gd name="connsiteX0" fmla="*/ 4714 w 5165934"/>
              <a:gd name="connsiteY0" fmla="*/ 990675 h 1944048"/>
              <a:gd name="connsiteX1" fmla="*/ 1072233 w 5165934"/>
              <a:gd name="connsiteY1" fmla="*/ 318617 h 1944048"/>
              <a:gd name="connsiteX2" fmla="*/ 2846934 w 5165934"/>
              <a:gd name="connsiteY2" fmla="*/ 472 h 1944048"/>
              <a:gd name="connsiteX3" fmla="*/ 4415509 w 5165934"/>
              <a:gd name="connsiteY3" fmla="*/ 375768 h 1944048"/>
              <a:gd name="connsiteX4" fmla="*/ 5136704 w 5165934"/>
              <a:gd name="connsiteY4" fmla="*/ 800175 h 1944048"/>
              <a:gd name="connsiteX5" fmla="*/ 4567909 w 5165934"/>
              <a:gd name="connsiteY5" fmla="*/ 1718793 h 1944048"/>
              <a:gd name="connsiteX6" fmla="*/ 2799309 w 5165934"/>
              <a:gd name="connsiteY6" fmla="*/ 1942778 h 1944048"/>
              <a:gd name="connsiteX7" fmla="*/ 776959 w 5165934"/>
              <a:gd name="connsiteY7" fmla="*/ 1633068 h 1944048"/>
              <a:gd name="connsiteX8" fmla="*/ 4714 w 5165934"/>
              <a:gd name="connsiteY8" fmla="*/ 990675 h 1944048"/>
              <a:gd name="connsiteX0" fmla="*/ 4714 w 5165934"/>
              <a:gd name="connsiteY0" fmla="*/ 990675 h 1944048"/>
              <a:gd name="connsiteX1" fmla="*/ 1072233 w 5165934"/>
              <a:gd name="connsiteY1" fmla="*/ 318617 h 1944048"/>
              <a:gd name="connsiteX2" fmla="*/ 2846934 w 5165934"/>
              <a:gd name="connsiteY2" fmla="*/ 472 h 1944048"/>
              <a:gd name="connsiteX3" fmla="*/ 4415509 w 5165934"/>
              <a:gd name="connsiteY3" fmla="*/ 375768 h 1944048"/>
              <a:gd name="connsiteX4" fmla="*/ 5136704 w 5165934"/>
              <a:gd name="connsiteY4" fmla="*/ 800175 h 1944048"/>
              <a:gd name="connsiteX5" fmla="*/ 4567909 w 5165934"/>
              <a:gd name="connsiteY5" fmla="*/ 1718793 h 1944048"/>
              <a:gd name="connsiteX6" fmla="*/ 2799309 w 5165934"/>
              <a:gd name="connsiteY6" fmla="*/ 1942778 h 1944048"/>
              <a:gd name="connsiteX7" fmla="*/ 776959 w 5165934"/>
              <a:gd name="connsiteY7" fmla="*/ 1633068 h 1944048"/>
              <a:gd name="connsiteX8" fmla="*/ 4714 w 5165934"/>
              <a:gd name="connsiteY8" fmla="*/ 990675 h 1944048"/>
              <a:gd name="connsiteX0" fmla="*/ 4714 w 5136704"/>
              <a:gd name="connsiteY0" fmla="*/ 990675 h 1944048"/>
              <a:gd name="connsiteX1" fmla="*/ 1072233 w 5136704"/>
              <a:gd name="connsiteY1" fmla="*/ 318617 h 1944048"/>
              <a:gd name="connsiteX2" fmla="*/ 2846934 w 5136704"/>
              <a:gd name="connsiteY2" fmla="*/ 472 h 1944048"/>
              <a:gd name="connsiteX3" fmla="*/ 4415509 w 5136704"/>
              <a:gd name="connsiteY3" fmla="*/ 375768 h 1944048"/>
              <a:gd name="connsiteX4" fmla="*/ 5136704 w 5136704"/>
              <a:gd name="connsiteY4" fmla="*/ 800175 h 1944048"/>
              <a:gd name="connsiteX5" fmla="*/ 4567909 w 5136704"/>
              <a:gd name="connsiteY5" fmla="*/ 1718793 h 1944048"/>
              <a:gd name="connsiteX6" fmla="*/ 2799309 w 5136704"/>
              <a:gd name="connsiteY6" fmla="*/ 1942778 h 1944048"/>
              <a:gd name="connsiteX7" fmla="*/ 776959 w 5136704"/>
              <a:gd name="connsiteY7" fmla="*/ 1633068 h 1944048"/>
              <a:gd name="connsiteX8" fmla="*/ 4714 w 5136704"/>
              <a:gd name="connsiteY8" fmla="*/ 990675 h 1944048"/>
              <a:gd name="connsiteX0" fmla="*/ 12299 w 4887114"/>
              <a:gd name="connsiteY0" fmla="*/ 885900 h 1944048"/>
              <a:gd name="connsiteX1" fmla="*/ 822643 w 4887114"/>
              <a:gd name="connsiteY1" fmla="*/ 318617 h 1944048"/>
              <a:gd name="connsiteX2" fmla="*/ 2597344 w 4887114"/>
              <a:gd name="connsiteY2" fmla="*/ 472 h 1944048"/>
              <a:gd name="connsiteX3" fmla="*/ 4165919 w 4887114"/>
              <a:gd name="connsiteY3" fmla="*/ 375768 h 1944048"/>
              <a:gd name="connsiteX4" fmla="*/ 4887114 w 4887114"/>
              <a:gd name="connsiteY4" fmla="*/ 800175 h 1944048"/>
              <a:gd name="connsiteX5" fmla="*/ 4318319 w 4887114"/>
              <a:gd name="connsiteY5" fmla="*/ 1718793 h 1944048"/>
              <a:gd name="connsiteX6" fmla="*/ 2549719 w 4887114"/>
              <a:gd name="connsiteY6" fmla="*/ 1942778 h 1944048"/>
              <a:gd name="connsiteX7" fmla="*/ 527369 w 4887114"/>
              <a:gd name="connsiteY7" fmla="*/ 1633068 h 1944048"/>
              <a:gd name="connsiteX8" fmla="*/ 12299 w 4887114"/>
              <a:gd name="connsiteY8" fmla="*/ 885900 h 19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114" h="1944048">
                <a:moveTo>
                  <a:pt x="12299" y="885900"/>
                </a:moveTo>
                <a:cubicBezTo>
                  <a:pt x="61511" y="666825"/>
                  <a:pt x="361640" y="320138"/>
                  <a:pt x="822643" y="318617"/>
                </a:cubicBezTo>
                <a:cubicBezTo>
                  <a:pt x="1302696" y="126596"/>
                  <a:pt x="2040131" y="-9053"/>
                  <a:pt x="2597344" y="472"/>
                </a:cubicBezTo>
                <a:cubicBezTo>
                  <a:pt x="3154557" y="9997"/>
                  <a:pt x="3685866" y="183747"/>
                  <a:pt x="4165919" y="375768"/>
                </a:cubicBezTo>
                <a:cubicBezTo>
                  <a:pt x="4645972" y="567789"/>
                  <a:pt x="4855364" y="712863"/>
                  <a:pt x="4887114" y="800175"/>
                </a:cubicBezTo>
                <a:cubicBezTo>
                  <a:pt x="4595014" y="1192288"/>
                  <a:pt x="4750747" y="1588684"/>
                  <a:pt x="4318319" y="1718793"/>
                </a:cubicBezTo>
                <a:cubicBezTo>
                  <a:pt x="3885891" y="1848902"/>
                  <a:pt x="3181544" y="1957065"/>
                  <a:pt x="2549719" y="1942778"/>
                </a:cubicBezTo>
                <a:cubicBezTo>
                  <a:pt x="1917894" y="1928491"/>
                  <a:pt x="1007422" y="1825089"/>
                  <a:pt x="527369" y="1633068"/>
                </a:cubicBezTo>
                <a:cubicBezTo>
                  <a:pt x="47316" y="1441047"/>
                  <a:pt x="-36913" y="1104975"/>
                  <a:pt x="12299" y="88590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2711450" y="1196975"/>
            <a:ext cx="6553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600" b="1">
                <a:solidFill>
                  <a:srgbClr val="2C2CB2"/>
                </a:solidFill>
                <a:latin typeface="Garamond" pitchFamily="18" charset="0"/>
              </a:rPr>
              <a:t>Развитие сюжетно-ролевой игры у дошкольников</a:t>
            </a:r>
          </a:p>
        </p:txBody>
      </p:sp>
      <p:pic>
        <p:nvPicPr>
          <p:cNvPr id="20484" name="Picture 2" descr="Картинки по запросу дети играю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363" y="2347913"/>
            <a:ext cx="34401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Картинки по запросу солнце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8925" y="2255838"/>
            <a:ext cx="14620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i (4)_574fa74e0f69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91850" y="0"/>
            <a:ext cx="1200150" cy="992188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449388" y="581025"/>
            <a:ext cx="929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МБДОУ"Ясли-сад№9"Солнышко"с.Яркое Поле"Кировского района Республики Крым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48000" y="981075"/>
            <a:ext cx="8593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b="1"/>
              <a:t>Подготовила.</a:t>
            </a:r>
          </a:p>
          <a:p>
            <a:pPr algn="r"/>
            <a:r>
              <a:rPr lang="ru-RU" b="1"/>
              <a:t>Воспитатель:                                                        </a:t>
            </a:r>
          </a:p>
          <a:p>
            <a:pPr algn="r"/>
            <a:r>
              <a:rPr lang="ru-RU" b="1"/>
              <a:t>Полищук Марина Валерьевна.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8"/>
          <p:cNvSpPr>
            <a:spLocks noGrp="1"/>
          </p:cNvSpPr>
          <p:nvPr>
            <p:ph type="title"/>
          </p:nvPr>
        </p:nvSpPr>
        <p:spPr>
          <a:xfrm>
            <a:off x="1295400" y="623888"/>
            <a:ext cx="9601200" cy="1809750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Развитие коммуникации дошкольников</a:t>
            </a:r>
            <a:b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</a:b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в процессе игры </a:t>
            </a:r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5375275" y="2838450"/>
            <a:ext cx="4262438" cy="71913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учатся </a:t>
            </a:r>
            <a:r>
              <a:rPr lang="ru-RU" dirty="0"/>
              <a:t>считаться с чужим мнением</a:t>
            </a: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6456363" y="3879850"/>
            <a:ext cx="4054475" cy="71913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согласовывают </a:t>
            </a:r>
            <a:r>
              <a:rPr lang="ru-RU" dirty="0"/>
              <a:t>свои действия с действиями других участников</a:t>
            </a:r>
          </a:p>
        </p:txBody>
      </p:sp>
      <p:pic>
        <p:nvPicPr>
          <p:cNvPr id="29700" name="Picture 2" descr="Картинки по запросу детство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3198813"/>
            <a:ext cx="42481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ятиугольник 9"/>
          <p:cNvSpPr/>
          <p:nvPr/>
        </p:nvSpPr>
        <p:spPr>
          <a:xfrm flipH="1">
            <a:off x="7215188" y="4941888"/>
            <a:ext cx="4054475" cy="719137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понимают </a:t>
            </a:r>
            <a:r>
              <a:rPr lang="ru-RU" dirty="0"/>
              <a:t>и </a:t>
            </a:r>
            <a:r>
              <a:rPr lang="ru-RU" dirty="0"/>
              <a:t>поддерживают друг друга</a:t>
            </a:r>
            <a:endParaRPr lang="ru-RU" dirty="0"/>
          </a:p>
        </p:txBody>
      </p:sp>
      <p:pic>
        <p:nvPicPr>
          <p:cNvPr id="29703" name="Picture 7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809750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Ключевые понятия сюжетно-ролевой игры</a:t>
            </a:r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4730" b="50000"/>
          <a:stretch>
            <a:fillRect/>
          </a:stretch>
        </p:blipFill>
        <p:spPr bwMode="auto">
          <a:xfrm>
            <a:off x="1949450" y="3541713"/>
            <a:ext cx="2119313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ятиугольник 1"/>
          <p:cNvSpPr/>
          <p:nvPr/>
        </p:nvSpPr>
        <p:spPr>
          <a:xfrm>
            <a:off x="1127125" y="2693988"/>
            <a:ext cx="5905500" cy="576262"/>
          </a:xfrm>
          <a:prstGeom prst="homePlate">
            <a:avLst/>
          </a:prstGeom>
          <a:solidFill>
            <a:schemeClr val="bg1"/>
          </a:solidFill>
          <a:ln>
            <a:solidFill>
              <a:srgbClr val="2C2C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РОЛИ, КОТОРЫЕ ИСПОЛНЯЮТ УЧАСТНИКИ ИГРЫ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9375" y="3541713"/>
            <a:ext cx="5616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дошкольники </a:t>
            </a:r>
            <a:r>
              <a:rPr lang="ru-RU" dirty="0">
                <a:latin typeface="+mn-lt"/>
                <a:cs typeface="+mn-cs"/>
              </a:rPr>
              <a:t>не просто называют себя в соответствии со своей ролью («я водитель», «я врач»), а стараются перевоплотиться в определенного персонажа, поступать так, как поступает </a:t>
            </a:r>
            <a:r>
              <a:rPr lang="ru-RU" dirty="0">
                <a:latin typeface="+mn-lt"/>
                <a:cs typeface="+mn-cs"/>
              </a:rPr>
              <a:t>герой;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игровая </a:t>
            </a:r>
            <a:r>
              <a:rPr lang="ru-RU" dirty="0">
                <a:latin typeface="+mn-lt"/>
                <a:cs typeface="+mn-cs"/>
              </a:rPr>
              <a:t>роль становится главным связующим звеном между детским миром и миром </a:t>
            </a:r>
            <a:r>
              <a:rPr lang="ru-RU" dirty="0">
                <a:latin typeface="+mn-lt"/>
                <a:cs typeface="+mn-cs"/>
              </a:rPr>
              <a:t>взрослых;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игра </a:t>
            </a:r>
            <a:r>
              <a:rPr lang="ru-RU" dirty="0">
                <a:latin typeface="+mn-lt"/>
                <a:cs typeface="+mn-cs"/>
              </a:rPr>
              <a:t>требует от ребенка конкретных </a:t>
            </a:r>
            <a:r>
              <a:rPr lang="ru-RU" dirty="0">
                <a:latin typeface="+mn-lt"/>
                <a:cs typeface="+mn-cs"/>
              </a:rPr>
              <a:t>действий.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0726" name="Picture 6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2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809750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Ключевые понятия сюжетно-ролевой игры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2351088" y="2687638"/>
            <a:ext cx="3097212" cy="576262"/>
          </a:xfrm>
          <a:prstGeom prst="homePlate">
            <a:avLst/>
          </a:prstGeom>
          <a:solidFill>
            <a:schemeClr val="bg1"/>
          </a:solidFill>
          <a:ln>
            <a:solidFill>
              <a:srgbClr val="2C2C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СЮЖЕТ ИГРЫ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038850" y="2976563"/>
            <a:ext cx="52308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часть объективной реальности, которую дети воссоздают в игре;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напрямую зависит от обстановки, в которой растет и развивается ребенок;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зависит от того, как ребенок знакомится с миром и приобретает новый опыт;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рождается из наблюдений детей за взрослыми.</a:t>
            </a:r>
          </a:p>
        </p:txBody>
      </p:sp>
      <p:pic>
        <p:nvPicPr>
          <p:cNvPr id="31748" name="Picture 2" descr="Картинки по запросу дети игр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3544888"/>
            <a:ext cx="44910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2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809750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Ключевые понятия сюжетно-ролевой игры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2351088" y="2687638"/>
            <a:ext cx="3097212" cy="576262"/>
          </a:xfrm>
          <a:prstGeom prst="homePlate">
            <a:avLst/>
          </a:prstGeom>
          <a:solidFill>
            <a:schemeClr val="bg1"/>
          </a:solidFill>
          <a:ln>
            <a:solidFill>
              <a:srgbClr val="2C2C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СОДЕРЖАНИЕ ИГРЫ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050" y="3249613"/>
            <a:ext cx="5230813" cy="2108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характер </a:t>
            </a:r>
            <a:r>
              <a:rPr lang="ru-RU" dirty="0">
                <a:latin typeface="+mn-lt"/>
                <a:cs typeface="+mn-cs"/>
              </a:rPr>
              <a:t>отношений, который дети считывают, наблюдая за окружающими их взрослыми, и воспроизводят в </a:t>
            </a:r>
            <a:r>
              <a:rPr lang="ru-RU" dirty="0">
                <a:latin typeface="+mn-lt"/>
                <a:cs typeface="+mn-cs"/>
              </a:rPr>
              <a:t>игре;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основано </a:t>
            </a:r>
            <a:r>
              <a:rPr lang="ru-RU" dirty="0">
                <a:latin typeface="+mn-lt"/>
                <a:cs typeface="+mn-cs"/>
              </a:rPr>
              <a:t>на социальном опыте конкретного </a:t>
            </a:r>
            <a:r>
              <a:rPr lang="ru-RU" dirty="0">
                <a:latin typeface="+mn-lt"/>
                <a:cs typeface="+mn-cs"/>
              </a:rPr>
              <a:t>ребенка;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в </a:t>
            </a:r>
            <a:r>
              <a:rPr lang="ru-RU" dirty="0">
                <a:latin typeface="+mn-lt"/>
                <a:cs typeface="+mn-cs"/>
              </a:rPr>
              <a:t>игре моделируют </a:t>
            </a:r>
            <a:r>
              <a:rPr lang="ru-RU" dirty="0">
                <a:latin typeface="+mn-lt"/>
                <a:cs typeface="+mn-cs"/>
              </a:rPr>
              <a:t>отношения </a:t>
            </a:r>
            <a:r>
              <a:rPr lang="ru-RU" dirty="0">
                <a:latin typeface="+mn-lt"/>
                <a:cs typeface="+mn-cs"/>
              </a:rPr>
              <a:t>взрослых.</a:t>
            </a:r>
            <a:endParaRPr lang="ru-RU" dirty="0">
              <a:latin typeface="+mn-lt"/>
              <a:cs typeface="+mn-cs"/>
            </a:endParaRPr>
          </a:p>
        </p:txBody>
      </p:sp>
      <p:grpSp>
        <p:nvGrpSpPr>
          <p:cNvPr id="32772" name="Группа 5"/>
          <p:cNvGrpSpPr>
            <a:grpSpLocks/>
          </p:cNvGrpSpPr>
          <p:nvPr/>
        </p:nvGrpSpPr>
        <p:grpSpPr bwMode="auto">
          <a:xfrm>
            <a:off x="2381250" y="3573463"/>
            <a:ext cx="2903538" cy="2406650"/>
            <a:chOff x="1849277" y="3356992"/>
            <a:chExt cx="3528392" cy="2838906"/>
          </a:xfrm>
        </p:grpSpPr>
        <p:sp>
          <p:nvSpPr>
            <p:cNvPr id="9" name="Прямоугольник 3"/>
            <p:cNvSpPr/>
            <p:nvPr/>
          </p:nvSpPr>
          <p:spPr>
            <a:xfrm flipH="1">
              <a:off x="3980974" y="3356992"/>
              <a:ext cx="1126616" cy="724707"/>
            </a:xfrm>
            <a:custGeom>
              <a:avLst/>
              <a:gdLst>
                <a:gd name="connsiteX0" fmla="*/ 0 w 936104"/>
                <a:gd name="connsiteY0" fmla="*/ 0 h 426106"/>
                <a:gd name="connsiteX1" fmla="*/ 936104 w 936104"/>
                <a:gd name="connsiteY1" fmla="*/ 0 h 426106"/>
                <a:gd name="connsiteX2" fmla="*/ 936104 w 936104"/>
                <a:gd name="connsiteY2" fmla="*/ 426106 h 426106"/>
                <a:gd name="connsiteX3" fmla="*/ 0 w 936104"/>
                <a:gd name="connsiteY3" fmla="*/ 426106 h 426106"/>
                <a:gd name="connsiteX4" fmla="*/ 0 w 936104"/>
                <a:gd name="connsiteY4" fmla="*/ 0 h 426106"/>
                <a:gd name="connsiteX0" fmla="*/ 0 w 1117079"/>
                <a:gd name="connsiteY0" fmla="*/ 38100 h 464206"/>
                <a:gd name="connsiteX1" fmla="*/ 1117079 w 1117079"/>
                <a:gd name="connsiteY1" fmla="*/ 0 h 464206"/>
                <a:gd name="connsiteX2" fmla="*/ 936104 w 1117079"/>
                <a:gd name="connsiteY2" fmla="*/ 464206 h 464206"/>
                <a:gd name="connsiteX3" fmla="*/ 0 w 1117079"/>
                <a:gd name="connsiteY3" fmla="*/ 464206 h 464206"/>
                <a:gd name="connsiteX4" fmla="*/ 0 w 1117079"/>
                <a:gd name="connsiteY4" fmla="*/ 38100 h 464206"/>
                <a:gd name="connsiteX0" fmla="*/ 0 w 1117079"/>
                <a:gd name="connsiteY0" fmla="*/ 38100 h 464206"/>
                <a:gd name="connsiteX1" fmla="*/ 1117079 w 1117079"/>
                <a:gd name="connsiteY1" fmla="*/ 0 h 464206"/>
                <a:gd name="connsiteX2" fmla="*/ 955154 w 1117079"/>
                <a:gd name="connsiteY2" fmla="*/ 330856 h 464206"/>
                <a:gd name="connsiteX3" fmla="*/ 0 w 1117079"/>
                <a:gd name="connsiteY3" fmla="*/ 464206 h 464206"/>
                <a:gd name="connsiteX4" fmla="*/ 0 w 1117079"/>
                <a:gd name="connsiteY4" fmla="*/ 38100 h 464206"/>
                <a:gd name="connsiteX0" fmla="*/ 0 w 1117079"/>
                <a:gd name="connsiteY0" fmla="*/ 38100 h 540406"/>
                <a:gd name="connsiteX1" fmla="*/ 1117079 w 1117079"/>
                <a:gd name="connsiteY1" fmla="*/ 0 h 540406"/>
                <a:gd name="connsiteX2" fmla="*/ 955154 w 1117079"/>
                <a:gd name="connsiteY2" fmla="*/ 330856 h 540406"/>
                <a:gd name="connsiteX3" fmla="*/ 161925 w 1117079"/>
                <a:gd name="connsiteY3" fmla="*/ 540406 h 540406"/>
                <a:gd name="connsiteX4" fmla="*/ 0 w 1117079"/>
                <a:gd name="connsiteY4" fmla="*/ 38100 h 540406"/>
                <a:gd name="connsiteX0" fmla="*/ 0 w 1202804"/>
                <a:gd name="connsiteY0" fmla="*/ 76200 h 540406"/>
                <a:gd name="connsiteX1" fmla="*/ 1202804 w 1202804"/>
                <a:gd name="connsiteY1" fmla="*/ 0 h 540406"/>
                <a:gd name="connsiteX2" fmla="*/ 1040879 w 1202804"/>
                <a:gd name="connsiteY2" fmla="*/ 330856 h 540406"/>
                <a:gd name="connsiteX3" fmla="*/ 247650 w 1202804"/>
                <a:gd name="connsiteY3" fmla="*/ 540406 h 540406"/>
                <a:gd name="connsiteX4" fmla="*/ 0 w 1202804"/>
                <a:gd name="connsiteY4" fmla="*/ 76200 h 540406"/>
                <a:gd name="connsiteX0" fmla="*/ 0 w 1126604"/>
                <a:gd name="connsiteY0" fmla="*/ 200025 h 664231"/>
                <a:gd name="connsiteX1" fmla="*/ 1126604 w 1126604"/>
                <a:gd name="connsiteY1" fmla="*/ 0 h 664231"/>
                <a:gd name="connsiteX2" fmla="*/ 1040879 w 1126604"/>
                <a:gd name="connsiteY2" fmla="*/ 454681 h 664231"/>
                <a:gd name="connsiteX3" fmla="*/ 247650 w 1126604"/>
                <a:gd name="connsiteY3" fmla="*/ 664231 h 664231"/>
                <a:gd name="connsiteX4" fmla="*/ 0 w 1126604"/>
                <a:gd name="connsiteY4" fmla="*/ 200025 h 664231"/>
                <a:gd name="connsiteX0" fmla="*/ 0 w 1126604"/>
                <a:gd name="connsiteY0" fmla="*/ 200025 h 664231"/>
                <a:gd name="connsiteX1" fmla="*/ 1126604 w 1126604"/>
                <a:gd name="connsiteY1" fmla="*/ 0 h 664231"/>
                <a:gd name="connsiteX2" fmla="*/ 1040879 w 1126604"/>
                <a:gd name="connsiteY2" fmla="*/ 454681 h 664231"/>
                <a:gd name="connsiteX3" fmla="*/ 200025 w 1126604"/>
                <a:gd name="connsiteY3" fmla="*/ 664231 h 664231"/>
                <a:gd name="connsiteX4" fmla="*/ 0 w 1126604"/>
                <a:gd name="connsiteY4" fmla="*/ 200025 h 66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604" h="664231">
                  <a:moveTo>
                    <a:pt x="0" y="200025"/>
                  </a:moveTo>
                  <a:lnTo>
                    <a:pt x="1126604" y="0"/>
                  </a:lnTo>
                  <a:lnTo>
                    <a:pt x="1040879" y="454681"/>
                  </a:lnTo>
                  <a:lnTo>
                    <a:pt x="200025" y="664231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482034" y="3416916"/>
              <a:ext cx="1126616" cy="664783"/>
            </a:xfrm>
            <a:custGeom>
              <a:avLst/>
              <a:gdLst>
                <a:gd name="connsiteX0" fmla="*/ 0 w 936104"/>
                <a:gd name="connsiteY0" fmla="*/ 0 h 426106"/>
                <a:gd name="connsiteX1" fmla="*/ 936104 w 936104"/>
                <a:gd name="connsiteY1" fmla="*/ 0 h 426106"/>
                <a:gd name="connsiteX2" fmla="*/ 936104 w 936104"/>
                <a:gd name="connsiteY2" fmla="*/ 426106 h 426106"/>
                <a:gd name="connsiteX3" fmla="*/ 0 w 936104"/>
                <a:gd name="connsiteY3" fmla="*/ 426106 h 426106"/>
                <a:gd name="connsiteX4" fmla="*/ 0 w 936104"/>
                <a:gd name="connsiteY4" fmla="*/ 0 h 426106"/>
                <a:gd name="connsiteX0" fmla="*/ 0 w 1117079"/>
                <a:gd name="connsiteY0" fmla="*/ 38100 h 464206"/>
                <a:gd name="connsiteX1" fmla="*/ 1117079 w 1117079"/>
                <a:gd name="connsiteY1" fmla="*/ 0 h 464206"/>
                <a:gd name="connsiteX2" fmla="*/ 936104 w 1117079"/>
                <a:gd name="connsiteY2" fmla="*/ 464206 h 464206"/>
                <a:gd name="connsiteX3" fmla="*/ 0 w 1117079"/>
                <a:gd name="connsiteY3" fmla="*/ 464206 h 464206"/>
                <a:gd name="connsiteX4" fmla="*/ 0 w 1117079"/>
                <a:gd name="connsiteY4" fmla="*/ 38100 h 464206"/>
                <a:gd name="connsiteX0" fmla="*/ 0 w 1117079"/>
                <a:gd name="connsiteY0" fmla="*/ 38100 h 464206"/>
                <a:gd name="connsiteX1" fmla="*/ 1117079 w 1117079"/>
                <a:gd name="connsiteY1" fmla="*/ 0 h 464206"/>
                <a:gd name="connsiteX2" fmla="*/ 955154 w 1117079"/>
                <a:gd name="connsiteY2" fmla="*/ 330856 h 464206"/>
                <a:gd name="connsiteX3" fmla="*/ 0 w 1117079"/>
                <a:gd name="connsiteY3" fmla="*/ 464206 h 464206"/>
                <a:gd name="connsiteX4" fmla="*/ 0 w 1117079"/>
                <a:gd name="connsiteY4" fmla="*/ 38100 h 464206"/>
                <a:gd name="connsiteX0" fmla="*/ 0 w 1117079"/>
                <a:gd name="connsiteY0" fmla="*/ 38100 h 540406"/>
                <a:gd name="connsiteX1" fmla="*/ 1117079 w 1117079"/>
                <a:gd name="connsiteY1" fmla="*/ 0 h 540406"/>
                <a:gd name="connsiteX2" fmla="*/ 955154 w 1117079"/>
                <a:gd name="connsiteY2" fmla="*/ 330856 h 540406"/>
                <a:gd name="connsiteX3" fmla="*/ 161925 w 1117079"/>
                <a:gd name="connsiteY3" fmla="*/ 540406 h 540406"/>
                <a:gd name="connsiteX4" fmla="*/ 0 w 1117079"/>
                <a:gd name="connsiteY4" fmla="*/ 38100 h 540406"/>
                <a:gd name="connsiteX0" fmla="*/ 0 w 1202804"/>
                <a:gd name="connsiteY0" fmla="*/ 76200 h 540406"/>
                <a:gd name="connsiteX1" fmla="*/ 1202804 w 1202804"/>
                <a:gd name="connsiteY1" fmla="*/ 0 h 540406"/>
                <a:gd name="connsiteX2" fmla="*/ 1040879 w 1202804"/>
                <a:gd name="connsiteY2" fmla="*/ 330856 h 540406"/>
                <a:gd name="connsiteX3" fmla="*/ 247650 w 1202804"/>
                <a:gd name="connsiteY3" fmla="*/ 540406 h 540406"/>
                <a:gd name="connsiteX4" fmla="*/ 0 w 1202804"/>
                <a:gd name="connsiteY4" fmla="*/ 76200 h 540406"/>
                <a:gd name="connsiteX0" fmla="*/ 0 w 1126604"/>
                <a:gd name="connsiteY0" fmla="*/ 200025 h 664231"/>
                <a:gd name="connsiteX1" fmla="*/ 1126604 w 1126604"/>
                <a:gd name="connsiteY1" fmla="*/ 0 h 664231"/>
                <a:gd name="connsiteX2" fmla="*/ 1040879 w 1126604"/>
                <a:gd name="connsiteY2" fmla="*/ 454681 h 664231"/>
                <a:gd name="connsiteX3" fmla="*/ 247650 w 1126604"/>
                <a:gd name="connsiteY3" fmla="*/ 664231 h 664231"/>
                <a:gd name="connsiteX4" fmla="*/ 0 w 1126604"/>
                <a:gd name="connsiteY4" fmla="*/ 200025 h 664231"/>
                <a:gd name="connsiteX0" fmla="*/ 0 w 1126604"/>
                <a:gd name="connsiteY0" fmla="*/ 200025 h 664231"/>
                <a:gd name="connsiteX1" fmla="*/ 1126604 w 1126604"/>
                <a:gd name="connsiteY1" fmla="*/ 0 h 664231"/>
                <a:gd name="connsiteX2" fmla="*/ 1040879 w 1126604"/>
                <a:gd name="connsiteY2" fmla="*/ 454681 h 664231"/>
                <a:gd name="connsiteX3" fmla="*/ 200025 w 1126604"/>
                <a:gd name="connsiteY3" fmla="*/ 664231 h 664231"/>
                <a:gd name="connsiteX4" fmla="*/ 0 w 1126604"/>
                <a:gd name="connsiteY4" fmla="*/ 200025 h 66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604" h="664231">
                  <a:moveTo>
                    <a:pt x="0" y="200025"/>
                  </a:moveTo>
                  <a:lnTo>
                    <a:pt x="1126604" y="0"/>
                  </a:lnTo>
                  <a:lnTo>
                    <a:pt x="1040879" y="454681"/>
                  </a:lnTo>
                  <a:lnTo>
                    <a:pt x="200025" y="664231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5" name="Picture 2" descr="Картинки по запросу дети игра картинки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9277" y="3416610"/>
              <a:ext cx="3528392" cy="277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7" name="Picture 9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Картинки по запросу рамки детск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6050" y="2644775"/>
            <a:ext cx="38877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943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Возраст и характер игровых действий </a:t>
            </a:r>
            <a:b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</a:b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3-4 года</a:t>
            </a:r>
            <a:endParaRPr lang="ru-RU" sz="3600" smtClean="0">
              <a:ln>
                <a:noFill/>
              </a:ln>
            </a:endParaRP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34250"/>
          <a:stretch>
            <a:fillRect/>
          </a:stretch>
        </p:blipFill>
        <p:spPr bwMode="auto">
          <a:xfrm>
            <a:off x="2424113" y="3279775"/>
            <a:ext cx="19669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иугольник 5"/>
          <p:cNvSpPr/>
          <p:nvPr/>
        </p:nvSpPr>
        <p:spPr>
          <a:xfrm flipH="1">
            <a:off x="6348413" y="3041650"/>
            <a:ext cx="4500562" cy="71913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исполняет </a:t>
            </a:r>
            <a:r>
              <a:rPr lang="ru-RU" dirty="0"/>
              <a:t>отдельные игровые действия без обозначения </a:t>
            </a:r>
            <a:r>
              <a:rPr lang="ru-RU" dirty="0"/>
              <a:t>роли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flipH="1">
            <a:off x="6340475" y="4067175"/>
            <a:ext cx="4500563" cy="71913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сюжет </a:t>
            </a:r>
            <a:r>
              <a:rPr lang="ru-RU" dirty="0"/>
              <a:t>игры состоит из двух </a:t>
            </a:r>
            <a:r>
              <a:rPr lang="ru-RU" dirty="0"/>
              <a:t>действий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flipH="1">
            <a:off x="6340475" y="5157788"/>
            <a:ext cx="4724400" cy="100806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взрослый помогает погрузиться </a:t>
            </a:r>
            <a:r>
              <a:rPr lang="ru-RU" dirty="0"/>
              <a:t>в игровую реальность и находиться в </a:t>
            </a:r>
            <a:r>
              <a:rPr lang="ru-RU" dirty="0"/>
              <a:t>ней</a:t>
            </a:r>
            <a:endParaRPr lang="ru-RU" dirty="0"/>
          </a:p>
        </p:txBody>
      </p:sp>
      <p:pic>
        <p:nvPicPr>
          <p:cNvPr id="33800" name="Picture 8" descr="i (4)_574fa74e0f6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Картинки по запросу рамки детск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6050" y="2644775"/>
            <a:ext cx="38877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943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Возраст и характер игровых действий </a:t>
            </a:r>
            <a:b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</a:b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4 - 5 лет</a:t>
            </a:r>
            <a:endParaRPr lang="ru-RU" sz="3600" smtClean="0">
              <a:ln>
                <a:noFill/>
              </a:ln>
            </a:endParaRPr>
          </a:p>
        </p:txBody>
      </p:sp>
      <p:pic>
        <p:nvPicPr>
          <p:cNvPr id="34819" name="Рисунок 8"/>
          <p:cNvPicPr>
            <a:picLocks noChangeAspect="1"/>
          </p:cNvPicPr>
          <p:nvPr/>
        </p:nvPicPr>
        <p:blipFill>
          <a:blip r:embed="rId3"/>
          <a:srcRect b="5476"/>
          <a:stretch>
            <a:fillRect/>
          </a:stretch>
        </p:blipFill>
        <p:spPr bwMode="auto">
          <a:xfrm>
            <a:off x="1898650" y="3041650"/>
            <a:ext cx="25685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ятиугольник 9"/>
          <p:cNvSpPr/>
          <p:nvPr/>
        </p:nvSpPr>
        <p:spPr>
          <a:xfrm flipH="1">
            <a:off x="6311900" y="2852738"/>
            <a:ext cx="4824413" cy="7207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выполняет </a:t>
            </a:r>
            <a:r>
              <a:rPr lang="ru-RU" dirty="0"/>
              <a:t>несколько взаимосвязанных игровых </a:t>
            </a:r>
            <a:r>
              <a:rPr lang="ru-RU" dirty="0"/>
              <a:t>действий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303963" y="3878263"/>
            <a:ext cx="4905375" cy="12065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может </a:t>
            </a:r>
            <a:r>
              <a:rPr lang="ru-RU" dirty="0"/>
              <a:t>назвать свою роль и сменить ее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/>
              <a:t>другую роль во время </a:t>
            </a:r>
            <a:r>
              <a:rPr lang="ru-RU" dirty="0"/>
              <a:t>игры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311900" y="5300663"/>
            <a:ext cx="4824413" cy="9366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переходит </a:t>
            </a:r>
            <a:r>
              <a:rPr lang="ru-RU" dirty="0"/>
              <a:t>в игровую реальность самостоятельно, без помощи </a:t>
            </a:r>
            <a:r>
              <a:rPr lang="ru-RU" dirty="0"/>
              <a:t>взрослых</a:t>
            </a:r>
            <a:endParaRPr lang="ru-RU" dirty="0"/>
          </a:p>
        </p:txBody>
      </p:sp>
      <p:pic>
        <p:nvPicPr>
          <p:cNvPr id="34824" name="Picture 8" descr="i (4)_574fa74e0f6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Картинки по запросу рамки детск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6050" y="2644775"/>
            <a:ext cx="38877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943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Возраст и характер игровых действий </a:t>
            </a:r>
            <a:b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</a:b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5 - 6 лет</a:t>
            </a:r>
            <a:endParaRPr lang="ru-RU" sz="3600" smtClean="0">
              <a:ln>
                <a:noFill/>
              </a:ln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096000" y="2852738"/>
            <a:ext cx="4752975" cy="7207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выполняет </a:t>
            </a:r>
            <a:r>
              <a:rPr lang="ru-RU" dirty="0"/>
              <a:t>цепочку взаимосвязанных игровых </a:t>
            </a:r>
            <a:r>
              <a:rPr lang="ru-RU" dirty="0"/>
              <a:t>действий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6088063" y="3878263"/>
            <a:ext cx="4760912" cy="7207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распределяет </a:t>
            </a:r>
            <a:r>
              <a:rPr lang="ru-RU" dirty="0"/>
              <a:t>роли до начала игры и затем </a:t>
            </a:r>
            <a:r>
              <a:rPr lang="ru-RU" dirty="0"/>
              <a:t>придерживается их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6088063" y="4968875"/>
            <a:ext cx="4760912" cy="90805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игре прослеживаются </a:t>
            </a:r>
            <a:r>
              <a:rPr lang="ru-RU" dirty="0"/>
              <a:t>социальные функции </a:t>
            </a:r>
            <a:r>
              <a:rPr lang="ru-RU" dirty="0"/>
              <a:t>персонажей и логика </a:t>
            </a:r>
            <a:r>
              <a:rPr lang="ru-RU" dirty="0"/>
              <a:t>поведения </a:t>
            </a:r>
            <a:r>
              <a:rPr lang="ru-RU" dirty="0"/>
              <a:t>взрослых</a:t>
            </a:r>
            <a:endParaRPr lang="ru-RU" dirty="0"/>
          </a:p>
        </p:txBody>
      </p:sp>
      <p:pic>
        <p:nvPicPr>
          <p:cNvPr id="35846" name="Picture 2" descr="Картинки по запросу дети игр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3068638"/>
            <a:ext cx="224948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i (4)_574fa74e0f6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Картинки по запросу рамки детск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6050" y="2644775"/>
            <a:ext cx="38877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943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Возраст и характер игровых действий </a:t>
            </a:r>
            <a:b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</a:b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6 - 7 лет</a:t>
            </a:r>
            <a:endParaRPr lang="ru-RU" sz="3600" smtClean="0">
              <a:ln>
                <a:noFill/>
              </a:ln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6096000" y="2752725"/>
            <a:ext cx="5113338" cy="7207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выполняет различные игровые действия, </a:t>
            </a:r>
            <a:r>
              <a:rPr lang="ru-RU" dirty="0"/>
              <a:t>которые отражают поведение людей в реальном </a:t>
            </a:r>
            <a:r>
              <a:rPr lang="ru-RU" dirty="0"/>
              <a:t>мире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088063" y="3860800"/>
            <a:ext cx="5121275" cy="7207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/>
              <a:t>основе игрового сюжета  </a:t>
            </a:r>
            <a:r>
              <a:rPr lang="ru-RU" dirty="0"/>
              <a:t>лежат воображаемые обстоятельства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088063" y="5013325"/>
            <a:ext cx="5121275" cy="71913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/>
              <a:t>игровых действиях </a:t>
            </a:r>
            <a:r>
              <a:rPr lang="ru-RU" dirty="0"/>
              <a:t>проявляются взаимоотношения </a:t>
            </a:r>
            <a:r>
              <a:rPr lang="ru-RU" dirty="0"/>
              <a:t>в </a:t>
            </a:r>
            <a:r>
              <a:rPr lang="ru-RU" dirty="0"/>
              <a:t>социуме</a:t>
            </a:r>
            <a:endParaRPr lang="ru-RU" dirty="0"/>
          </a:p>
        </p:txBody>
      </p:sp>
      <p:grpSp>
        <p:nvGrpSpPr>
          <p:cNvPr id="36870" name="Группа 2"/>
          <p:cNvGrpSpPr>
            <a:grpSpLocks/>
          </p:cNvGrpSpPr>
          <p:nvPr/>
        </p:nvGrpSpPr>
        <p:grpSpPr bwMode="auto">
          <a:xfrm>
            <a:off x="1890713" y="3527425"/>
            <a:ext cx="2938462" cy="1782763"/>
            <a:chOff x="1847528" y="3825064"/>
            <a:chExt cx="2708841" cy="1628721"/>
          </a:xfrm>
        </p:grpSpPr>
        <p:pic>
          <p:nvPicPr>
            <p:cNvPr id="36871" name="Picture 2" descr="Картинки по запросу детство 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7528" y="3825064"/>
              <a:ext cx="1711092" cy="151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927648" y="3825064"/>
              <a:ext cx="1628721" cy="1628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74" name="Picture 10" descr="i (4)_574fa74e0f69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Картинки по запросу воспитатель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2871788"/>
            <a:ext cx="38369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9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944688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Условия и способы развития </a:t>
            </a:r>
            <a:b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</a:b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сюжетно-ролевой игры у дошкольников</a:t>
            </a:r>
            <a:endParaRPr lang="ru-RU" sz="3600" smtClean="0">
              <a:ln>
                <a:noFill/>
              </a:ln>
              <a:solidFill>
                <a:srgbClr val="2C2CB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95550" y="4437063"/>
            <a:ext cx="2447925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Задачи воспитателя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5519936" y="2621156"/>
          <a:ext cx="5582321" cy="358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4" name="Picture 6" descr="i (4)_574fa74e0f69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Картинки по запросу kids are play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692150"/>
            <a:ext cx="88582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5"/>
          <p:cNvSpPr>
            <a:spLocks noChangeArrowheads="1"/>
          </p:cNvSpPr>
          <p:nvPr/>
        </p:nvSpPr>
        <p:spPr bwMode="auto">
          <a:xfrm>
            <a:off x="263525" y="188913"/>
            <a:ext cx="8280400" cy="1200150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</a:rPr>
              <a:t>Воспитательный эффект игры зависит от того, насколько тщательно она продумана и организована. При хорошей организации игры ее участники концентрируются на своих ролях, активно взаимодействуют, считаются с чужими интересами, помогают друг другу, когда возникают сложности.</a:t>
            </a:r>
          </a:p>
        </p:txBody>
      </p:sp>
      <p:pic>
        <p:nvPicPr>
          <p:cNvPr id="38916" name="Picture 4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26035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24338" y="4581525"/>
            <a:ext cx="7967662" cy="22764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Дети </a:t>
            </a:r>
            <a:r>
              <a:rPr lang="ru-RU" dirty="0"/>
              <a:t>воспринимают </a:t>
            </a:r>
            <a:r>
              <a:rPr lang="ru-RU" dirty="0"/>
              <a:t>окружающую действительность со свойственной им непосредственностью и живым интересом. Они всегда готовы к открытиям, без устали познают и пробуют что-то новое</a:t>
            </a:r>
            <a:r>
              <a:rPr lang="ru-RU" dirty="0"/>
              <a:t>. Они </a:t>
            </a:r>
            <a:r>
              <a:rPr lang="ru-RU" dirty="0"/>
              <a:t>постоянно в движении: что-то ищут, перекладывают, строят, ломают. Они радуются и злятся, ссорятся и мирятся. </a:t>
            </a:r>
            <a:endParaRPr lang="ru-RU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Задача </a:t>
            </a:r>
            <a:r>
              <a:rPr lang="ru-RU" b="1" dirty="0"/>
              <a:t>взрослых </a:t>
            </a:r>
            <a:r>
              <a:rPr lang="ru-RU" dirty="0"/>
              <a:t>– помочь ребенку сориентироваться в потоке новой информации, задать правильный вектор развития.</a:t>
            </a:r>
          </a:p>
        </p:txBody>
      </p:sp>
      <p:pic>
        <p:nvPicPr>
          <p:cNvPr id="21508" name="Picture 4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8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оединительная линия уступом 2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0" y="4084638"/>
            <a:ext cx="901700" cy="1023937"/>
          </a:xfrm>
          <a:prstGeom prst="rect">
            <a:avLst/>
          </a:prstGeom>
          <a:noFill/>
        </p:spPr>
      </p:pic>
      <p:pic>
        <p:nvPicPr>
          <p:cNvPr id="24" name="Соединительная линия уступом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4084638"/>
            <a:ext cx="901700" cy="1023937"/>
          </a:xfrm>
          <a:prstGeom prst="rect">
            <a:avLst/>
          </a:prstGeom>
          <a:noFill/>
        </p:spPr>
      </p:pic>
      <p:sp>
        <p:nvSpPr>
          <p:cNvPr id="39939" name="Заголовок 9"/>
          <p:cNvSpPr txBox="1">
            <a:spLocks/>
          </p:cNvSpPr>
          <p:nvPr/>
        </p:nvSpPr>
        <p:spPr bwMode="auto">
          <a:xfrm>
            <a:off x="1295400" y="476250"/>
            <a:ext cx="9601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600" b="1">
                <a:solidFill>
                  <a:srgbClr val="2C2CB2"/>
                </a:solidFill>
                <a:latin typeface="Garamond" pitchFamily="18" charset="0"/>
              </a:rPr>
              <a:t>Подготовка сюжетно-ролевой игры</a:t>
            </a:r>
            <a:endParaRPr lang="ru-RU" sz="3600">
              <a:solidFill>
                <a:srgbClr val="2C2CB2"/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1438" y="2354263"/>
            <a:ext cx="5048250" cy="9318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должен соотноситься с воспитательными целями, давать импульс к развитию игровой деятельности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9375" y="3525838"/>
            <a:ext cx="5186363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  <a:r>
              <a:rPr lang="ru-RU" dirty="0"/>
              <a:t>грушки </a:t>
            </a:r>
            <a:r>
              <a:rPr lang="ru-RU" dirty="0"/>
              <a:t>и другие материалы для игры необходимо </a:t>
            </a:r>
            <a:r>
              <a:rPr lang="ru-RU" dirty="0"/>
              <a:t>выбирать с учетом: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 тем</a:t>
            </a:r>
            <a:r>
              <a:rPr lang="ru-RU" dirty="0"/>
              <a:t>, рекомендованных </a:t>
            </a:r>
            <a:r>
              <a:rPr lang="ru-RU" dirty="0"/>
              <a:t>специалистами;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  </a:t>
            </a:r>
            <a:r>
              <a:rPr lang="ru-RU" dirty="0"/>
              <a:t>ближайшей перспективы </a:t>
            </a:r>
            <a:r>
              <a:rPr lang="ru-RU" dirty="0"/>
              <a:t>развития ребенка.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5288" y="4992688"/>
            <a:ext cx="3186112" cy="1206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3 - 4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материалы </a:t>
            </a:r>
            <a:r>
              <a:rPr lang="ru-RU" dirty="0"/>
              <a:t>для разыгрывания </a:t>
            </a:r>
            <a:r>
              <a:rPr lang="ru-RU" dirty="0"/>
              <a:t>простых</a:t>
            </a:r>
            <a:r>
              <a:rPr lang="ru-RU" dirty="0"/>
              <a:t> </a:t>
            </a:r>
            <a:r>
              <a:rPr lang="ru-RU" dirty="0"/>
              <a:t>и </a:t>
            </a:r>
            <a:r>
              <a:rPr lang="ru-RU" dirty="0"/>
              <a:t>знакомых </a:t>
            </a:r>
            <a:r>
              <a:rPr lang="ru-RU" dirty="0"/>
              <a:t>ситуаций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2600" y="5089525"/>
            <a:ext cx="3249613" cy="9318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5 - 7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новые </a:t>
            </a:r>
            <a:r>
              <a:rPr lang="ru-RU" dirty="0"/>
              <a:t>ситуации: </a:t>
            </a:r>
            <a:r>
              <a:rPr lang="ru-RU" dirty="0"/>
              <a:t>профессии, социальные </a:t>
            </a:r>
            <a:r>
              <a:rPr lang="ru-RU" dirty="0"/>
              <a:t>аспекты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9944" name="Picture 2" descr="Картинки по запросу воспитатель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" y="2474913"/>
            <a:ext cx="34163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774825" y="3846513"/>
            <a:ext cx="2233613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подбор игрового материала</a:t>
            </a:r>
            <a:endParaRPr lang="ru-RU" b="1" dirty="0"/>
          </a:p>
        </p:txBody>
      </p:sp>
      <p:pic>
        <p:nvPicPr>
          <p:cNvPr id="39947" name="Picture 11" descr="i (4)_574fa74e0f69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9"/>
          <p:cNvSpPr txBox="1">
            <a:spLocks/>
          </p:cNvSpPr>
          <p:nvPr/>
        </p:nvSpPr>
        <p:spPr bwMode="auto">
          <a:xfrm>
            <a:off x="1295400" y="476250"/>
            <a:ext cx="9601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600" b="1">
                <a:solidFill>
                  <a:srgbClr val="2C2CB2"/>
                </a:solidFill>
                <a:latin typeface="Garamond" pitchFamily="18" charset="0"/>
              </a:rPr>
              <a:t>Приемы управления игрой</a:t>
            </a:r>
            <a:endParaRPr lang="ru-RU" sz="3600">
              <a:solidFill>
                <a:srgbClr val="2C2CB2"/>
              </a:solidFill>
              <a:latin typeface="Garamond" pitchFamily="18" charset="0"/>
            </a:endParaRP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1271588" y="2492375"/>
            <a:ext cx="4248150" cy="11461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Приемы 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прямого руководства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1588" y="3789363"/>
            <a:ext cx="4319587" cy="20145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непосредственное </a:t>
            </a:r>
            <a:r>
              <a:rPr lang="ru-RU" dirty="0">
                <a:solidFill>
                  <a:schemeClr val="tx1"/>
                </a:solidFill>
              </a:rPr>
              <a:t>вмешательство в </a:t>
            </a:r>
            <a:r>
              <a:rPr lang="ru-RU" dirty="0">
                <a:solidFill>
                  <a:schemeClr val="tx1"/>
                </a:solidFill>
              </a:rPr>
              <a:t>ход игры;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воспитатель </a:t>
            </a:r>
            <a:r>
              <a:rPr lang="ru-RU" dirty="0">
                <a:solidFill>
                  <a:schemeClr val="tx1"/>
                </a:solidFill>
              </a:rPr>
              <a:t>может </a:t>
            </a:r>
            <a:r>
              <a:rPr lang="ru-RU" dirty="0">
                <a:solidFill>
                  <a:schemeClr val="tx1"/>
                </a:solidFill>
              </a:rPr>
              <a:t>принимать </a:t>
            </a:r>
            <a:r>
              <a:rPr lang="ru-RU" dirty="0">
                <a:solidFill>
                  <a:schemeClr val="tx1"/>
                </a:solidFill>
              </a:rPr>
              <a:t>участие в игре</a:t>
            </a:r>
            <a:r>
              <a:rPr lang="ru-RU" dirty="0">
                <a:solidFill>
                  <a:schemeClr val="tx1"/>
                </a:solidFill>
              </a:rPr>
              <a:t>, корректировать </a:t>
            </a:r>
            <a:r>
              <a:rPr lang="ru-RU" dirty="0">
                <a:solidFill>
                  <a:schemeClr val="tx1"/>
                </a:solidFill>
              </a:rPr>
              <a:t>действия участников, </a:t>
            </a:r>
            <a:r>
              <a:rPr lang="ru-RU" dirty="0">
                <a:solidFill>
                  <a:schemeClr val="tx1"/>
                </a:solidFill>
              </a:rPr>
              <a:t> вводить </a:t>
            </a:r>
            <a:r>
              <a:rPr lang="ru-RU" dirty="0">
                <a:solidFill>
                  <a:schemeClr val="tx1"/>
                </a:solidFill>
              </a:rPr>
              <a:t>новые правила или предлагать новую </a:t>
            </a:r>
            <a:r>
              <a:rPr lang="ru-RU" dirty="0">
                <a:solidFill>
                  <a:schemeClr val="tx1"/>
                </a:solidFill>
              </a:rPr>
              <a:t>тему.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6816725" y="2492375"/>
            <a:ext cx="4175125" cy="1152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Приемы 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косвенного </a:t>
            </a:r>
            <a:r>
              <a:rPr lang="ru-RU" sz="2000" b="1" dirty="0">
                <a:solidFill>
                  <a:schemeClr val="tx1"/>
                </a:solidFill>
              </a:rPr>
              <a:t>воздействия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45288" y="3789363"/>
            <a:ext cx="4391025" cy="21605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не требуют  непосредственного </a:t>
            </a:r>
            <a:r>
              <a:rPr lang="ru-RU" dirty="0">
                <a:solidFill>
                  <a:schemeClr val="tx1"/>
                </a:solidFill>
              </a:rPr>
              <a:t>участия воспитателя в </a:t>
            </a:r>
            <a:r>
              <a:rPr lang="ru-RU" dirty="0">
                <a:solidFill>
                  <a:schemeClr val="tx1"/>
                </a:solidFill>
              </a:rPr>
              <a:t>игре;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расширяют </a:t>
            </a:r>
            <a:r>
              <a:rPr lang="ru-RU" dirty="0">
                <a:solidFill>
                  <a:schemeClr val="tx1"/>
                </a:solidFill>
              </a:rPr>
              <a:t>кругозор детей, </a:t>
            </a:r>
            <a:r>
              <a:rPr lang="ru-RU" dirty="0">
                <a:solidFill>
                  <a:schemeClr val="tx1"/>
                </a:solidFill>
              </a:rPr>
              <a:t>помогают понять </a:t>
            </a:r>
            <a:r>
              <a:rPr lang="ru-RU" dirty="0">
                <a:solidFill>
                  <a:schemeClr val="tx1"/>
                </a:solidFill>
              </a:rPr>
              <a:t>социальные отношения, </a:t>
            </a:r>
            <a:r>
              <a:rPr lang="ru-RU" dirty="0" err="1">
                <a:solidFill>
                  <a:schemeClr val="tx1"/>
                </a:solidFill>
              </a:rPr>
              <a:t>отраженнные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игре;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- перед </a:t>
            </a:r>
            <a:r>
              <a:rPr lang="ru-RU" dirty="0">
                <a:solidFill>
                  <a:schemeClr val="tx1"/>
                </a:solidFill>
              </a:rPr>
              <a:t>началом игры воспитатель может </a:t>
            </a:r>
            <a:r>
              <a:rPr lang="ru-RU" dirty="0">
                <a:solidFill>
                  <a:schemeClr val="tx1"/>
                </a:solidFill>
              </a:rPr>
              <a:t>изменить игрушки или </a:t>
            </a:r>
            <a:r>
              <a:rPr lang="ru-RU" dirty="0">
                <a:solidFill>
                  <a:schemeClr val="tx1"/>
                </a:solidFill>
              </a:rPr>
              <a:t>обстановку, где происходит игра. </a:t>
            </a:r>
          </a:p>
        </p:txBody>
      </p:sp>
      <p:pic>
        <p:nvPicPr>
          <p:cNvPr id="40967" name="Picture 7" descr="i (4)_574fa74e0f6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8"/>
          <p:cNvGrpSpPr>
            <a:grpSpLocks/>
          </p:cNvGrpSpPr>
          <p:nvPr/>
        </p:nvGrpSpPr>
        <p:grpSpPr bwMode="auto">
          <a:xfrm>
            <a:off x="2532063" y="2495550"/>
            <a:ext cx="2195512" cy="1941513"/>
            <a:chOff x="3101270" y="2658959"/>
            <a:chExt cx="1894105" cy="1781214"/>
          </a:xfrm>
        </p:grpSpPr>
        <p:pic>
          <p:nvPicPr>
            <p:cNvPr id="41995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44117">
              <a:off x="3855954" y="2658959"/>
              <a:ext cx="1139421" cy="1386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олилиния 5"/>
            <p:cNvSpPr/>
            <p:nvPr/>
          </p:nvSpPr>
          <p:spPr>
            <a:xfrm>
              <a:off x="3101270" y="3838667"/>
              <a:ext cx="1070998" cy="601506"/>
            </a:xfrm>
            <a:custGeom>
              <a:avLst/>
              <a:gdLst>
                <a:gd name="connsiteX0" fmla="*/ 1070680 w 1070680"/>
                <a:gd name="connsiteY0" fmla="*/ 0 h 601598"/>
                <a:gd name="connsiteX1" fmla="*/ 632530 w 1070680"/>
                <a:gd name="connsiteY1" fmla="*/ 85725 h 601598"/>
                <a:gd name="connsiteX2" fmla="*/ 470605 w 1070680"/>
                <a:gd name="connsiteY2" fmla="*/ 428625 h 601598"/>
                <a:gd name="connsiteX3" fmla="*/ 32455 w 1070680"/>
                <a:gd name="connsiteY3" fmla="*/ 581025 h 601598"/>
                <a:gd name="connsiteX4" fmla="*/ 32455 w 1070680"/>
                <a:gd name="connsiteY4" fmla="*/ 600075 h 601598"/>
                <a:gd name="connsiteX5" fmla="*/ 32455 w 1070680"/>
                <a:gd name="connsiteY5" fmla="*/ 590550 h 60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0680" h="601598">
                  <a:moveTo>
                    <a:pt x="1070680" y="0"/>
                  </a:moveTo>
                  <a:cubicBezTo>
                    <a:pt x="901611" y="7144"/>
                    <a:pt x="732542" y="14288"/>
                    <a:pt x="632530" y="85725"/>
                  </a:cubicBezTo>
                  <a:cubicBezTo>
                    <a:pt x="532518" y="157162"/>
                    <a:pt x="570617" y="346075"/>
                    <a:pt x="470605" y="428625"/>
                  </a:cubicBezTo>
                  <a:cubicBezTo>
                    <a:pt x="370592" y="511175"/>
                    <a:pt x="105480" y="552450"/>
                    <a:pt x="32455" y="581025"/>
                  </a:cubicBezTo>
                  <a:cubicBezTo>
                    <a:pt x="-40570" y="609600"/>
                    <a:pt x="32455" y="600075"/>
                    <a:pt x="32455" y="600075"/>
                  </a:cubicBezTo>
                  <a:lnTo>
                    <a:pt x="32455" y="59055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816725" y="3189288"/>
            <a:ext cx="4229100" cy="20304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ПРЕДМЕТЫ-ЗАМЕСТИТЕЛИ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стимул </a:t>
            </a:r>
            <a:r>
              <a:rPr lang="ru-RU" sz="2000" dirty="0"/>
              <a:t>к игре, </a:t>
            </a: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вокруг которых </a:t>
            </a:r>
            <a:r>
              <a:rPr lang="ru-RU" sz="2000" dirty="0"/>
              <a:t>выстраиваются </a:t>
            </a: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игровые ситуации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" name="Куб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4578350"/>
            <a:ext cx="1865312" cy="2792413"/>
          </a:xfrm>
          <a:prstGeom prst="rect">
            <a:avLst/>
          </a:prstGeom>
          <a:noFill/>
        </p:spPr>
      </p:pic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1631950" y="5111750"/>
            <a:ext cx="1127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aramond" pitchFamily="18" charset="0"/>
              </a:rPr>
              <a:t>1 этап</a:t>
            </a:r>
          </a:p>
        </p:txBody>
      </p:sp>
      <p:pic>
        <p:nvPicPr>
          <p:cNvPr id="41989" name="Picture 2" descr="Картинки по запросу ребенок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4663" y="3224213"/>
            <a:ext cx="1219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Прямоугольник 10"/>
          <p:cNvSpPr>
            <a:spLocks noChangeArrowheads="1"/>
          </p:cNvSpPr>
          <p:nvPr/>
        </p:nvSpPr>
        <p:spPr bwMode="auto">
          <a:xfrm>
            <a:off x="3432175" y="271621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Garamond" pitchFamily="18" charset="0"/>
              </a:rPr>
              <a:t>от 1,5 </a:t>
            </a:r>
          </a:p>
          <a:p>
            <a:r>
              <a:rPr lang="ru-RU" sz="2000" b="1" i="1">
                <a:latin typeface="Garamond" pitchFamily="18" charset="0"/>
              </a:rPr>
              <a:t>до 3 лет</a:t>
            </a:r>
            <a:endParaRPr lang="ru-RU" sz="2000" b="1">
              <a:latin typeface="Garamond" pitchFamily="18" charset="0"/>
            </a:endParaRPr>
          </a:p>
        </p:txBody>
      </p:sp>
      <p:pic>
        <p:nvPicPr>
          <p:cNvPr id="41991" name="Picture 8" descr="Картинки по запросу игрушки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2175" y="4979988"/>
            <a:ext cx="7699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2" descr="Картинки по запросу игрушки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1325" y="3246438"/>
            <a:ext cx="116681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4" descr="Похожее изображение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5163" y="4135438"/>
            <a:ext cx="89217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Заголовок 1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809750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Этапы развития сюжетно-ролевой игры</a:t>
            </a:r>
            <a:endParaRPr lang="ru-RU" sz="3600" smtClean="0">
              <a:ln>
                <a:noFill/>
              </a:ln>
              <a:solidFill>
                <a:srgbClr val="2C2CB2"/>
              </a:solidFill>
            </a:endParaRPr>
          </a:p>
        </p:txBody>
      </p:sp>
      <p:pic>
        <p:nvPicPr>
          <p:cNvPr id="41998" name="Picture 14" descr="i (4)_574fa74e0f69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1206500" y="3444875"/>
            <a:ext cx="2160588" cy="1604963"/>
          </a:xfrm>
          <a:prstGeom prst="cloudCallout">
            <a:avLst>
              <a:gd name="adj1" fmla="val 69801"/>
              <a:gd name="adj2" fmla="val -5554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1511300" y="4175125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Garamond" pitchFamily="18" charset="0"/>
              </a:rPr>
              <a:t>от 3 до 5 лет</a:t>
            </a:r>
            <a:endParaRPr lang="ru-RU" sz="2000" b="1">
              <a:latin typeface="Garamond" pitchFamily="18" charset="0"/>
            </a:endParaRPr>
          </a:p>
        </p:txBody>
      </p:sp>
      <p:sp>
        <p:nvSpPr>
          <p:cNvPr id="43011" name="TextBox 34"/>
          <p:cNvSpPr txBox="1">
            <a:spLocks noChangeArrowheads="1"/>
          </p:cNvSpPr>
          <p:nvPr/>
        </p:nvSpPr>
        <p:spPr bwMode="auto">
          <a:xfrm>
            <a:off x="1774825" y="3705225"/>
            <a:ext cx="1154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aramond" pitchFamily="18" charset="0"/>
              </a:rPr>
              <a:t>2 этап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51538" y="3028950"/>
            <a:ext cx="5473700" cy="20748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РОЛИ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Дети учатся перевоплощаться, строить отношения, менять роли в процессе игры. </a:t>
            </a: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Ролевые диалоги концентрируют </a:t>
            </a:r>
            <a:r>
              <a:rPr lang="ru-RU" sz="2000" dirty="0"/>
              <a:t>внимание ребенка на ролевой речи, а не на условном действии.</a:t>
            </a:r>
          </a:p>
        </p:txBody>
      </p:sp>
      <p:pic>
        <p:nvPicPr>
          <p:cNvPr id="43013" name="Picture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050" y="3144838"/>
            <a:ext cx="2228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Заголовок 1"/>
          <p:cNvSpPr txBox="1">
            <a:spLocks/>
          </p:cNvSpPr>
          <p:nvPr/>
        </p:nvSpPr>
        <p:spPr bwMode="auto">
          <a:xfrm>
            <a:off x="1295400" y="476250"/>
            <a:ext cx="9601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600" b="1">
                <a:solidFill>
                  <a:srgbClr val="2C2CB2"/>
                </a:solidFill>
                <a:latin typeface="Garamond" pitchFamily="18" charset="0"/>
              </a:rPr>
              <a:t>Этапы развития сюжетно-ролевой игры</a:t>
            </a:r>
            <a:endParaRPr lang="ru-RU" sz="3600">
              <a:solidFill>
                <a:srgbClr val="2C2CB2"/>
              </a:solidFill>
              <a:latin typeface="Garamond" pitchFamily="18" charset="0"/>
            </a:endParaRPr>
          </a:p>
        </p:txBody>
      </p:sp>
      <p:pic>
        <p:nvPicPr>
          <p:cNvPr id="43016" name="Picture 8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535863" y="3413125"/>
            <a:ext cx="4105275" cy="1755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НОВЫЕ ИГРОВЫЕ СЮЖЕТЫ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/>
              <a:t> </a:t>
            </a:r>
            <a:r>
              <a:rPr lang="ru-RU" dirty="0"/>
              <a:t>включение в игру  различных событий,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учет чужих игровых замыслов,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развитие </a:t>
            </a:r>
            <a:r>
              <a:rPr lang="ru-RU" dirty="0"/>
              <a:t>речи и </a:t>
            </a:r>
            <a:r>
              <a:rPr lang="ru-RU" dirty="0"/>
              <a:t>воображения. </a:t>
            </a:r>
            <a:endParaRPr lang="ru-RU" dirty="0"/>
          </a:p>
        </p:txBody>
      </p:sp>
      <p:pic>
        <p:nvPicPr>
          <p:cNvPr id="44034" name="Picture 8" descr="Картинки по запросу радуга png"/>
          <p:cNvPicPr>
            <a:picLocks noChangeAspect="1" noChangeArrowheads="1"/>
          </p:cNvPicPr>
          <p:nvPr/>
        </p:nvPicPr>
        <p:blipFill>
          <a:blip r:embed="rId2"/>
          <a:srcRect l="7965"/>
          <a:stretch>
            <a:fillRect/>
          </a:stretch>
        </p:blipFill>
        <p:spPr bwMode="auto">
          <a:xfrm rot="21279870" flipH="1">
            <a:off x="1484313" y="4684713"/>
            <a:ext cx="5692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5" name="Группа 2"/>
          <p:cNvGrpSpPr>
            <a:grpSpLocks/>
          </p:cNvGrpSpPr>
          <p:nvPr/>
        </p:nvGrpSpPr>
        <p:grpSpPr bwMode="auto">
          <a:xfrm rot="-778162">
            <a:off x="979488" y="2493963"/>
            <a:ext cx="4327525" cy="3360737"/>
            <a:chOff x="1343848" y="2376784"/>
            <a:chExt cx="4326314" cy="3360265"/>
          </a:xfrm>
        </p:grpSpPr>
        <p:pic>
          <p:nvPicPr>
            <p:cNvPr id="44040" name="Picture 2" descr="Картинки по запросу kids are playi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3848" y="2924945"/>
              <a:ext cx="4326314" cy="281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4" descr="Картинки по запросу шарик жйпрозрачный фон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61474">
              <a:off x="2872839" y="2376784"/>
              <a:ext cx="1034668" cy="136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6" name="TextBox 13"/>
          <p:cNvSpPr txBox="1">
            <a:spLocks noChangeArrowheads="1"/>
          </p:cNvSpPr>
          <p:nvPr/>
        </p:nvSpPr>
        <p:spPr bwMode="auto">
          <a:xfrm>
            <a:off x="2205038" y="2773363"/>
            <a:ext cx="1152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aramond" pitchFamily="18" charset="0"/>
              </a:rPr>
              <a:t>3 этап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5627688" y="3578225"/>
            <a:ext cx="1816100" cy="143510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8" name="Прямоугольник 16"/>
          <p:cNvSpPr>
            <a:spLocks noChangeArrowheads="1"/>
          </p:cNvSpPr>
          <p:nvPr/>
        </p:nvSpPr>
        <p:spPr bwMode="auto">
          <a:xfrm rot="-305568">
            <a:off x="5616575" y="4095750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Garamond" pitchFamily="18" charset="0"/>
              </a:rPr>
              <a:t>от 5 до 7 лет</a:t>
            </a:r>
            <a:endParaRPr lang="ru-RU" sz="2000" b="1">
              <a:latin typeface="Garamond" pitchFamily="18" charset="0"/>
            </a:endParaRPr>
          </a:p>
        </p:txBody>
      </p:sp>
      <p:sp>
        <p:nvSpPr>
          <p:cNvPr id="44039" name="Заголовок 1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809750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Этапы развития сюжетно-ролевой игры</a:t>
            </a:r>
            <a:endParaRPr lang="ru-RU" sz="3600" smtClean="0">
              <a:ln>
                <a:noFill/>
              </a:ln>
              <a:solidFill>
                <a:srgbClr val="2C2CB2"/>
              </a:solidFill>
            </a:endParaRPr>
          </a:p>
        </p:txBody>
      </p:sp>
      <p:pic>
        <p:nvPicPr>
          <p:cNvPr id="44043" name="Picture 11" descr="i (4)_574fa74e0f69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33375"/>
            <a:ext cx="896778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943475" y="4724400"/>
            <a:ext cx="7056438" cy="18732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Особенность </a:t>
            </a:r>
            <a:r>
              <a:rPr lang="ru-RU" dirty="0"/>
              <a:t>формирования игровых навыков в сюжетно-ролевой игре в том, что взрослый также включается в игру, становиться для ребенка равноправным партнером и частью игровой реальности. </a:t>
            </a:r>
            <a:r>
              <a:rPr lang="ru-RU" dirty="0"/>
              <a:t>Главным </a:t>
            </a:r>
            <a:r>
              <a:rPr lang="ru-RU" dirty="0"/>
              <a:t>в игровой деятельности остается взаимодействие дошкольника с его сверстниками. Взрослый же </a:t>
            </a:r>
            <a:r>
              <a:rPr lang="ru-RU" dirty="0"/>
              <a:t>направляет, </a:t>
            </a:r>
            <a:r>
              <a:rPr lang="ru-RU" dirty="0"/>
              <a:t>помогает </a:t>
            </a:r>
            <a:r>
              <a:rPr lang="ru-RU" dirty="0"/>
              <a:t>выстраивать </a:t>
            </a:r>
            <a:r>
              <a:rPr lang="ru-RU" dirty="0"/>
              <a:t>отношения, объясняет то, что им не совсем понятно.</a:t>
            </a:r>
          </a:p>
        </p:txBody>
      </p:sp>
      <p:pic>
        <p:nvPicPr>
          <p:cNvPr id="45060" name="Picture 4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 descr="Картинки по запросу радуга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913" y="2565400"/>
            <a:ext cx="72723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1"/>
          <p:cNvSpPr txBox="1">
            <a:spLocks/>
          </p:cNvSpPr>
          <p:nvPr/>
        </p:nvSpPr>
        <p:spPr bwMode="auto">
          <a:xfrm>
            <a:off x="954088" y="476250"/>
            <a:ext cx="102250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600" b="1">
                <a:solidFill>
                  <a:srgbClr val="2C2CB2"/>
                </a:solidFill>
                <a:latin typeface="Garamond" pitchFamily="18" charset="0"/>
              </a:rPr>
              <a:t>Методика организации и проведения </a:t>
            </a:r>
          </a:p>
          <a:p>
            <a:pPr algn="ctr" defTabSz="457200"/>
            <a:r>
              <a:rPr lang="ru-RU" sz="3600" b="1">
                <a:solidFill>
                  <a:srgbClr val="2C2CB2"/>
                </a:solidFill>
                <a:latin typeface="Garamond" pitchFamily="18" charset="0"/>
              </a:rPr>
              <a:t>сюжетно-ролевой игры</a:t>
            </a:r>
            <a:endParaRPr lang="ru-RU" sz="3600">
              <a:solidFill>
                <a:srgbClr val="2C2CB2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1488" y="3736975"/>
            <a:ext cx="3814762" cy="539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разработать </a:t>
            </a:r>
            <a:r>
              <a:rPr lang="ru-RU" dirty="0"/>
              <a:t>план </a:t>
            </a:r>
            <a:r>
              <a:rPr lang="ru-RU" dirty="0"/>
              <a:t>игры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22438" y="4691063"/>
            <a:ext cx="3816350" cy="539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ознакомить </a:t>
            </a:r>
            <a:r>
              <a:rPr lang="ru-RU" dirty="0"/>
              <a:t>детей с </a:t>
            </a:r>
            <a:r>
              <a:rPr lang="ru-RU" dirty="0"/>
              <a:t>планом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/>
              <a:t>игры </a:t>
            </a:r>
            <a:r>
              <a:rPr lang="ru-RU" dirty="0"/>
              <a:t>и доработать его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41488" y="5476875"/>
            <a:ext cx="3814762" cy="539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создать </a:t>
            </a:r>
            <a:r>
              <a:rPr lang="ru-RU" dirty="0"/>
              <a:t>воображаемую </a:t>
            </a:r>
            <a:r>
              <a:rPr lang="ru-RU" dirty="0"/>
              <a:t>ситуацию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88163" y="5476875"/>
            <a:ext cx="4032250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завершить </a:t>
            </a:r>
            <a:r>
              <a:rPr lang="ru-RU" dirty="0"/>
              <a:t>игру в соответствии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</a:t>
            </a:r>
            <a:r>
              <a:rPr lang="ru-RU" dirty="0"/>
              <a:t>разработанным </a:t>
            </a:r>
            <a:r>
              <a:rPr lang="ru-RU" dirty="0"/>
              <a:t>планом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88163" y="4643438"/>
            <a:ext cx="4032250" cy="657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сохранять </a:t>
            </a:r>
            <a:r>
              <a:rPr lang="ru-RU" dirty="0"/>
              <a:t>игровую </a:t>
            </a:r>
            <a:r>
              <a:rPr lang="ru-RU" dirty="0"/>
              <a:t>ситуацию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88163" y="3722688"/>
            <a:ext cx="3960812" cy="569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обеспечить </a:t>
            </a:r>
            <a:r>
              <a:rPr lang="ru-RU" dirty="0"/>
              <a:t>позитивное восприятие </a:t>
            </a:r>
            <a:r>
              <a:rPr lang="ru-RU" dirty="0"/>
              <a:t>и </a:t>
            </a:r>
            <a:r>
              <a:rPr lang="ru-RU" dirty="0"/>
              <a:t>начать </a:t>
            </a:r>
            <a:r>
              <a:rPr lang="ru-RU" dirty="0"/>
              <a:t>игру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88163" y="2852738"/>
            <a:ext cx="3960812" cy="576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распределить </a:t>
            </a:r>
            <a:r>
              <a:rPr lang="ru-RU" dirty="0"/>
              <a:t>игровые </a:t>
            </a:r>
            <a:r>
              <a:rPr lang="ru-RU" dirty="0"/>
              <a:t>роли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38" y="2874963"/>
            <a:ext cx="3816350" cy="5413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выбрать </a:t>
            </a:r>
            <a:r>
              <a:rPr lang="ru-RU" dirty="0"/>
              <a:t>игру в соответствии с </a:t>
            </a:r>
            <a:endParaRPr lang="ru-RU" dirty="0"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воспитательной задачей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16050" y="2859088"/>
            <a:ext cx="650875" cy="574675"/>
          </a:xfrm>
          <a:prstGeom prst="ellipse">
            <a:avLst/>
          </a:prstGeom>
          <a:solidFill>
            <a:srgbClr val="B7ECFF"/>
          </a:solidFill>
          <a:ln>
            <a:solidFill>
              <a:srgbClr val="2C2CB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97000" y="3719513"/>
            <a:ext cx="650875" cy="576262"/>
          </a:xfrm>
          <a:prstGeom prst="ellipse">
            <a:avLst/>
          </a:prstGeom>
          <a:solidFill>
            <a:srgbClr val="B7ECFF"/>
          </a:solidFill>
          <a:ln>
            <a:solidFill>
              <a:srgbClr val="2C2CB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416050" y="4654550"/>
            <a:ext cx="650875" cy="576263"/>
          </a:xfrm>
          <a:prstGeom prst="ellipse">
            <a:avLst/>
          </a:prstGeom>
          <a:solidFill>
            <a:srgbClr val="B7ECFF"/>
          </a:solidFill>
          <a:ln>
            <a:solidFill>
              <a:srgbClr val="2C2CB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98588" y="5457825"/>
            <a:ext cx="650875" cy="576263"/>
          </a:xfrm>
          <a:prstGeom prst="ellipse">
            <a:avLst/>
          </a:prstGeom>
          <a:solidFill>
            <a:srgbClr val="B7ECFF"/>
          </a:solidFill>
          <a:ln>
            <a:solidFill>
              <a:srgbClr val="2C2CB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6562725" y="2857500"/>
            <a:ext cx="650875" cy="576263"/>
          </a:xfrm>
          <a:prstGeom prst="ellipse">
            <a:avLst/>
          </a:prstGeom>
          <a:solidFill>
            <a:srgbClr val="B7ECFF"/>
          </a:solidFill>
          <a:ln>
            <a:solidFill>
              <a:srgbClr val="2C2CB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562725" y="3719513"/>
            <a:ext cx="650875" cy="576262"/>
          </a:xfrm>
          <a:prstGeom prst="ellipse">
            <a:avLst/>
          </a:prstGeom>
          <a:solidFill>
            <a:srgbClr val="B7ECFF"/>
          </a:solidFill>
          <a:ln>
            <a:solidFill>
              <a:srgbClr val="2C2CB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562725" y="4600575"/>
            <a:ext cx="650875" cy="576263"/>
          </a:xfrm>
          <a:prstGeom prst="ellipse">
            <a:avLst/>
          </a:prstGeom>
          <a:solidFill>
            <a:srgbClr val="B7ECFF"/>
          </a:solidFill>
          <a:ln>
            <a:solidFill>
              <a:srgbClr val="2C2CB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562725" y="5476875"/>
            <a:ext cx="650875" cy="576263"/>
          </a:xfrm>
          <a:prstGeom prst="ellipse">
            <a:avLst/>
          </a:prstGeom>
          <a:solidFill>
            <a:srgbClr val="B7ECFF"/>
          </a:solidFill>
          <a:ln>
            <a:solidFill>
              <a:srgbClr val="2C2CB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8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6100" name="Picture 20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8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Группа 5"/>
          <p:cNvGrpSpPr>
            <a:grpSpLocks/>
          </p:cNvGrpSpPr>
          <p:nvPr/>
        </p:nvGrpSpPr>
        <p:grpSpPr bwMode="auto">
          <a:xfrm>
            <a:off x="1200150" y="476250"/>
            <a:ext cx="9936163" cy="5965825"/>
            <a:chOff x="1127448" y="476671"/>
            <a:chExt cx="9937105" cy="5964962"/>
          </a:xfrm>
        </p:grpSpPr>
        <p:pic>
          <p:nvPicPr>
            <p:cNvPr id="47107" name="Рисунок 6"/>
            <p:cNvPicPr>
              <a:picLocks noChangeAspect="1"/>
            </p:cNvPicPr>
            <p:nvPr/>
          </p:nvPicPr>
          <p:blipFill>
            <a:blip r:embed="rId2"/>
            <a:srcRect r="90651" b="91414"/>
            <a:stretch>
              <a:fillRect/>
            </a:stretch>
          </p:blipFill>
          <p:spPr bwMode="auto">
            <a:xfrm>
              <a:off x="9631643" y="476672"/>
              <a:ext cx="1432910" cy="5964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8" name="Рисунок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0358" y="476672"/>
              <a:ext cx="7071284" cy="5952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9" name="Рисунок 4"/>
            <p:cNvPicPr>
              <a:picLocks noChangeAspect="1"/>
            </p:cNvPicPr>
            <p:nvPr/>
          </p:nvPicPr>
          <p:blipFill>
            <a:blip r:embed="rId2"/>
            <a:srcRect r="90651" b="91414"/>
            <a:stretch>
              <a:fillRect/>
            </a:stretch>
          </p:blipFill>
          <p:spPr bwMode="auto">
            <a:xfrm>
              <a:off x="1127448" y="476671"/>
              <a:ext cx="1434559" cy="5964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3098800" y="1349375"/>
            <a:ext cx="61372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aramond" pitchFamily="18" charset="0"/>
              </a:rPr>
              <a:t>В результате правильно проведенной сюжетно-ролевой игры дети развиваются и в духовном, и в социальном плане. </a:t>
            </a:r>
          </a:p>
          <a:p>
            <a:pPr algn="ctr"/>
            <a:r>
              <a:rPr lang="ru-RU">
                <a:latin typeface="Garamond" pitchFamily="18" charset="0"/>
              </a:rPr>
              <a:t>Они учатся коллективному мышлению, </a:t>
            </a:r>
          </a:p>
          <a:p>
            <a:pPr algn="ctr"/>
            <a:r>
              <a:rPr lang="ru-RU">
                <a:latin typeface="Garamond" pitchFamily="18" charset="0"/>
              </a:rPr>
              <a:t>активно взаимодействуя со сверстниками. </a:t>
            </a:r>
          </a:p>
          <a:p>
            <a:pPr algn="ctr"/>
            <a:r>
              <a:rPr lang="ru-RU">
                <a:latin typeface="Garamond" pitchFamily="18" charset="0"/>
              </a:rPr>
              <a:t>Сюжетно-ролевая игра помогает дошкольникам наиболее естественным способом осваивать новые знания, </a:t>
            </a:r>
          </a:p>
          <a:p>
            <a:pPr algn="ctr"/>
            <a:r>
              <a:rPr lang="ru-RU">
                <a:latin typeface="Garamond" pitchFamily="18" charset="0"/>
              </a:rPr>
              <a:t>приобретать новые навыки. </a:t>
            </a:r>
          </a:p>
          <a:p>
            <a:pPr algn="ctr"/>
            <a:r>
              <a:rPr lang="ru-RU">
                <a:latin typeface="Garamond" pitchFamily="18" charset="0"/>
              </a:rPr>
              <a:t>В игре отображаются мыслительные процессы каждого ребенка, его эмоции, воображение, инициативность, коммуникабельность.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8"/>
          <p:cNvSpPr/>
          <p:nvPr/>
        </p:nvSpPr>
        <p:spPr>
          <a:xfrm>
            <a:off x="1239838" y="4346575"/>
            <a:ext cx="4886325" cy="1528763"/>
          </a:xfrm>
          <a:custGeom>
            <a:avLst/>
            <a:gdLst>
              <a:gd name="connsiteX0" fmla="*/ 0 w 5760640"/>
              <a:gd name="connsiteY0" fmla="*/ 1152128 h 2304256"/>
              <a:gd name="connsiteX1" fmla="*/ 2880320 w 5760640"/>
              <a:gd name="connsiteY1" fmla="*/ 0 h 2304256"/>
              <a:gd name="connsiteX2" fmla="*/ 5760640 w 5760640"/>
              <a:gd name="connsiteY2" fmla="*/ 1152128 h 2304256"/>
              <a:gd name="connsiteX3" fmla="*/ 2880320 w 5760640"/>
              <a:gd name="connsiteY3" fmla="*/ 2304256 h 2304256"/>
              <a:gd name="connsiteX4" fmla="*/ 0 w 5760640"/>
              <a:gd name="connsiteY4" fmla="*/ 1152128 h 2304256"/>
              <a:gd name="connsiteX0" fmla="*/ 83179 w 5843819"/>
              <a:gd name="connsiteY0" fmla="*/ 1228169 h 2380297"/>
              <a:gd name="connsiteX1" fmla="*/ 969723 w 5843819"/>
              <a:gd name="connsiteY1" fmla="*/ 232261 h 2380297"/>
              <a:gd name="connsiteX2" fmla="*/ 2963499 w 5843819"/>
              <a:gd name="connsiteY2" fmla="*/ 76041 h 2380297"/>
              <a:gd name="connsiteX3" fmla="*/ 5843819 w 5843819"/>
              <a:gd name="connsiteY3" fmla="*/ 1228169 h 2380297"/>
              <a:gd name="connsiteX4" fmla="*/ 2963499 w 5843819"/>
              <a:gd name="connsiteY4" fmla="*/ 2380297 h 2380297"/>
              <a:gd name="connsiteX5" fmla="*/ 83179 w 5843819"/>
              <a:gd name="connsiteY5" fmla="*/ 1228169 h 2380297"/>
              <a:gd name="connsiteX0" fmla="*/ 83179 w 5886426"/>
              <a:gd name="connsiteY0" fmla="*/ 1171481 h 2323609"/>
              <a:gd name="connsiteX1" fmla="*/ 969723 w 5886426"/>
              <a:gd name="connsiteY1" fmla="*/ 175573 h 2323609"/>
              <a:gd name="connsiteX2" fmla="*/ 2963499 w 5886426"/>
              <a:gd name="connsiteY2" fmla="*/ 19353 h 2323609"/>
              <a:gd name="connsiteX3" fmla="*/ 4789249 w 5886426"/>
              <a:gd name="connsiteY3" fmla="*/ 404174 h 2323609"/>
              <a:gd name="connsiteX4" fmla="*/ 5843819 w 5886426"/>
              <a:gd name="connsiteY4" fmla="*/ 1171481 h 2323609"/>
              <a:gd name="connsiteX5" fmla="*/ 2963499 w 5886426"/>
              <a:gd name="connsiteY5" fmla="*/ 2323609 h 2323609"/>
              <a:gd name="connsiteX6" fmla="*/ 83179 w 5886426"/>
              <a:gd name="connsiteY6" fmla="*/ 1171481 h 2323609"/>
              <a:gd name="connsiteX0" fmla="*/ 83179 w 5616997"/>
              <a:gd name="connsiteY0" fmla="*/ 1171481 h 2328733"/>
              <a:gd name="connsiteX1" fmla="*/ 969723 w 5616997"/>
              <a:gd name="connsiteY1" fmla="*/ 175573 h 2328733"/>
              <a:gd name="connsiteX2" fmla="*/ 2963499 w 5616997"/>
              <a:gd name="connsiteY2" fmla="*/ 19353 h 2328733"/>
              <a:gd name="connsiteX3" fmla="*/ 4789249 w 5616997"/>
              <a:gd name="connsiteY3" fmla="*/ 404174 h 2328733"/>
              <a:gd name="connsiteX4" fmla="*/ 5558069 w 5616997"/>
              <a:gd name="connsiteY4" fmla="*/ 1542956 h 2328733"/>
              <a:gd name="connsiteX5" fmla="*/ 2963499 w 5616997"/>
              <a:gd name="connsiteY5" fmla="*/ 2323609 h 2328733"/>
              <a:gd name="connsiteX6" fmla="*/ 83179 w 5616997"/>
              <a:gd name="connsiteY6" fmla="*/ 1171481 h 2328733"/>
              <a:gd name="connsiteX0" fmla="*/ 83179 w 5584881"/>
              <a:gd name="connsiteY0" fmla="*/ 1171481 h 2345567"/>
              <a:gd name="connsiteX1" fmla="*/ 969723 w 5584881"/>
              <a:gd name="connsiteY1" fmla="*/ 175573 h 2345567"/>
              <a:gd name="connsiteX2" fmla="*/ 2963499 w 5584881"/>
              <a:gd name="connsiteY2" fmla="*/ 19353 h 2345567"/>
              <a:gd name="connsiteX3" fmla="*/ 4789249 w 5584881"/>
              <a:gd name="connsiteY3" fmla="*/ 404174 h 2345567"/>
              <a:gd name="connsiteX4" fmla="*/ 5558069 w 5584881"/>
              <a:gd name="connsiteY4" fmla="*/ 1542956 h 2345567"/>
              <a:gd name="connsiteX5" fmla="*/ 4646374 w 5584881"/>
              <a:gd name="connsiteY5" fmla="*/ 1899599 h 2345567"/>
              <a:gd name="connsiteX6" fmla="*/ 2963499 w 5584881"/>
              <a:gd name="connsiteY6" fmla="*/ 2323609 h 2345567"/>
              <a:gd name="connsiteX7" fmla="*/ 83179 w 5584881"/>
              <a:gd name="connsiteY7" fmla="*/ 1171481 h 2345567"/>
              <a:gd name="connsiteX0" fmla="*/ 828 w 5502530"/>
              <a:gd name="connsiteY0" fmla="*/ 1171481 h 2324089"/>
              <a:gd name="connsiteX1" fmla="*/ 887372 w 5502530"/>
              <a:gd name="connsiteY1" fmla="*/ 175573 h 2324089"/>
              <a:gd name="connsiteX2" fmla="*/ 2881148 w 5502530"/>
              <a:gd name="connsiteY2" fmla="*/ 19353 h 2324089"/>
              <a:gd name="connsiteX3" fmla="*/ 4706898 w 5502530"/>
              <a:gd name="connsiteY3" fmla="*/ 404174 h 2324089"/>
              <a:gd name="connsiteX4" fmla="*/ 5475718 w 5502530"/>
              <a:gd name="connsiteY4" fmla="*/ 1542956 h 2324089"/>
              <a:gd name="connsiteX5" fmla="*/ 4564023 w 5502530"/>
              <a:gd name="connsiteY5" fmla="*/ 1899599 h 2324089"/>
              <a:gd name="connsiteX6" fmla="*/ 2881148 w 5502530"/>
              <a:gd name="connsiteY6" fmla="*/ 2323609 h 2324089"/>
              <a:gd name="connsiteX7" fmla="*/ 773073 w 5502530"/>
              <a:gd name="connsiteY7" fmla="*/ 1813874 h 2324089"/>
              <a:gd name="connsiteX8" fmla="*/ 828 w 5502530"/>
              <a:gd name="connsiteY8" fmla="*/ 1171481 h 2324089"/>
              <a:gd name="connsiteX0" fmla="*/ 828 w 5502530"/>
              <a:gd name="connsiteY0" fmla="*/ 1171481 h 2124854"/>
              <a:gd name="connsiteX1" fmla="*/ 887372 w 5502530"/>
              <a:gd name="connsiteY1" fmla="*/ 175573 h 2124854"/>
              <a:gd name="connsiteX2" fmla="*/ 2881148 w 5502530"/>
              <a:gd name="connsiteY2" fmla="*/ 19353 h 2124854"/>
              <a:gd name="connsiteX3" fmla="*/ 4706898 w 5502530"/>
              <a:gd name="connsiteY3" fmla="*/ 404174 h 2124854"/>
              <a:gd name="connsiteX4" fmla="*/ 5475718 w 5502530"/>
              <a:gd name="connsiteY4" fmla="*/ 1542956 h 2124854"/>
              <a:gd name="connsiteX5" fmla="*/ 4564023 w 5502530"/>
              <a:gd name="connsiteY5" fmla="*/ 1899599 h 2124854"/>
              <a:gd name="connsiteX6" fmla="*/ 2795423 w 5502530"/>
              <a:gd name="connsiteY6" fmla="*/ 2123584 h 2124854"/>
              <a:gd name="connsiteX7" fmla="*/ 773073 w 5502530"/>
              <a:gd name="connsiteY7" fmla="*/ 1813874 h 2124854"/>
              <a:gd name="connsiteX8" fmla="*/ 828 w 5502530"/>
              <a:gd name="connsiteY8" fmla="*/ 1171481 h 2124854"/>
              <a:gd name="connsiteX0" fmla="*/ 4714 w 5506416"/>
              <a:gd name="connsiteY0" fmla="*/ 1152981 h 2106354"/>
              <a:gd name="connsiteX1" fmla="*/ 1072233 w 5506416"/>
              <a:gd name="connsiteY1" fmla="*/ 480923 h 2106354"/>
              <a:gd name="connsiteX2" fmla="*/ 2885034 w 5506416"/>
              <a:gd name="connsiteY2" fmla="*/ 853 h 2106354"/>
              <a:gd name="connsiteX3" fmla="*/ 4710784 w 5506416"/>
              <a:gd name="connsiteY3" fmla="*/ 385674 h 2106354"/>
              <a:gd name="connsiteX4" fmla="*/ 5479604 w 5506416"/>
              <a:gd name="connsiteY4" fmla="*/ 1524456 h 2106354"/>
              <a:gd name="connsiteX5" fmla="*/ 4567909 w 5506416"/>
              <a:gd name="connsiteY5" fmla="*/ 1881099 h 2106354"/>
              <a:gd name="connsiteX6" fmla="*/ 2799309 w 5506416"/>
              <a:gd name="connsiteY6" fmla="*/ 2105084 h 2106354"/>
              <a:gd name="connsiteX7" fmla="*/ 776959 w 5506416"/>
              <a:gd name="connsiteY7" fmla="*/ 1795374 h 2106354"/>
              <a:gd name="connsiteX8" fmla="*/ 4714 w 5506416"/>
              <a:gd name="connsiteY8" fmla="*/ 1152981 h 2106354"/>
              <a:gd name="connsiteX0" fmla="*/ 4714 w 5506416"/>
              <a:gd name="connsiteY0" fmla="*/ 1152981 h 2106354"/>
              <a:gd name="connsiteX1" fmla="*/ 1072233 w 5506416"/>
              <a:gd name="connsiteY1" fmla="*/ 480923 h 2106354"/>
              <a:gd name="connsiteX2" fmla="*/ 2885034 w 5506416"/>
              <a:gd name="connsiteY2" fmla="*/ 853 h 2106354"/>
              <a:gd name="connsiteX3" fmla="*/ 4710784 w 5506416"/>
              <a:gd name="connsiteY3" fmla="*/ 385674 h 2106354"/>
              <a:gd name="connsiteX4" fmla="*/ 5479604 w 5506416"/>
              <a:gd name="connsiteY4" fmla="*/ 1524456 h 2106354"/>
              <a:gd name="connsiteX5" fmla="*/ 4567909 w 5506416"/>
              <a:gd name="connsiteY5" fmla="*/ 1881099 h 2106354"/>
              <a:gd name="connsiteX6" fmla="*/ 2799309 w 5506416"/>
              <a:gd name="connsiteY6" fmla="*/ 2105084 h 2106354"/>
              <a:gd name="connsiteX7" fmla="*/ 776959 w 5506416"/>
              <a:gd name="connsiteY7" fmla="*/ 1795374 h 2106354"/>
              <a:gd name="connsiteX8" fmla="*/ 4714 w 5506416"/>
              <a:gd name="connsiteY8" fmla="*/ 1152981 h 2106354"/>
              <a:gd name="connsiteX0" fmla="*/ 4714 w 5506416"/>
              <a:gd name="connsiteY0" fmla="*/ 993072 h 1946445"/>
              <a:gd name="connsiteX1" fmla="*/ 1072233 w 5506416"/>
              <a:gd name="connsiteY1" fmla="*/ 321014 h 1946445"/>
              <a:gd name="connsiteX2" fmla="*/ 2846934 w 5506416"/>
              <a:gd name="connsiteY2" fmla="*/ 2869 h 1946445"/>
              <a:gd name="connsiteX3" fmla="*/ 4710784 w 5506416"/>
              <a:gd name="connsiteY3" fmla="*/ 225765 h 1946445"/>
              <a:gd name="connsiteX4" fmla="*/ 5479604 w 5506416"/>
              <a:gd name="connsiteY4" fmla="*/ 1364547 h 1946445"/>
              <a:gd name="connsiteX5" fmla="*/ 4567909 w 5506416"/>
              <a:gd name="connsiteY5" fmla="*/ 1721190 h 1946445"/>
              <a:gd name="connsiteX6" fmla="*/ 2799309 w 5506416"/>
              <a:gd name="connsiteY6" fmla="*/ 1945175 h 1946445"/>
              <a:gd name="connsiteX7" fmla="*/ 776959 w 5506416"/>
              <a:gd name="connsiteY7" fmla="*/ 1635465 h 1946445"/>
              <a:gd name="connsiteX8" fmla="*/ 4714 w 5506416"/>
              <a:gd name="connsiteY8" fmla="*/ 993072 h 1946445"/>
              <a:gd name="connsiteX0" fmla="*/ 4714 w 5497193"/>
              <a:gd name="connsiteY0" fmla="*/ 990675 h 1944048"/>
              <a:gd name="connsiteX1" fmla="*/ 1072233 w 5497193"/>
              <a:gd name="connsiteY1" fmla="*/ 318617 h 1944048"/>
              <a:gd name="connsiteX2" fmla="*/ 2846934 w 5497193"/>
              <a:gd name="connsiteY2" fmla="*/ 472 h 1944048"/>
              <a:gd name="connsiteX3" fmla="*/ 4415509 w 5497193"/>
              <a:gd name="connsiteY3" fmla="*/ 375768 h 1944048"/>
              <a:gd name="connsiteX4" fmla="*/ 5479604 w 5497193"/>
              <a:gd name="connsiteY4" fmla="*/ 1362150 h 1944048"/>
              <a:gd name="connsiteX5" fmla="*/ 4567909 w 5497193"/>
              <a:gd name="connsiteY5" fmla="*/ 1718793 h 1944048"/>
              <a:gd name="connsiteX6" fmla="*/ 2799309 w 5497193"/>
              <a:gd name="connsiteY6" fmla="*/ 1942778 h 1944048"/>
              <a:gd name="connsiteX7" fmla="*/ 776959 w 5497193"/>
              <a:gd name="connsiteY7" fmla="*/ 1633068 h 1944048"/>
              <a:gd name="connsiteX8" fmla="*/ 4714 w 5497193"/>
              <a:gd name="connsiteY8" fmla="*/ 990675 h 1944048"/>
              <a:gd name="connsiteX0" fmla="*/ 4714 w 5165934"/>
              <a:gd name="connsiteY0" fmla="*/ 990675 h 1944048"/>
              <a:gd name="connsiteX1" fmla="*/ 1072233 w 5165934"/>
              <a:gd name="connsiteY1" fmla="*/ 318617 h 1944048"/>
              <a:gd name="connsiteX2" fmla="*/ 2846934 w 5165934"/>
              <a:gd name="connsiteY2" fmla="*/ 472 h 1944048"/>
              <a:gd name="connsiteX3" fmla="*/ 4415509 w 5165934"/>
              <a:gd name="connsiteY3" fmla="*/ 375768 h 1944048"/>
              <a:gd name="connsiteX4" fmla="*/ 5136704 w 5165934"/>
              <a:gd name="connsiteY4" fmla="*/ 800175 h 1944048"/>
              <a:gd name="connsiteX5" fmla="*/ 4567909 w 5165934"/>
              <a:gd name="connsiteY5" fmla="*/ 1718793 h 1944048"/>
              <a:gd name="connsiteX6" fmla="*/ 2799309 w 5165934"/>
              <a:gd name="connsiteY6" fmla="*/ 1942778 h 1944048"/>
              <a:gd name="connsiteX7" fmla="*/ 776959 w 5165934"/>
              <a:gd name="connsiteY7" fmla="*/ 1633068 h 1944048"/>
              <a:gd name="connsiteX8" fmla="*/ 4714 w 5165934"/>
              <a:gd name="connsiteY8" fmla="*/ 990675 h 1944048"/>
              <a:gd name="connsiteX0" fmla="*/ 4714 w 5165934"/>
              <a:gd name="connsiteY0" fmla="*/ 990675 h 1944048"/>
              <a:gd name="connsiteX1" fmla="*/ 1072233 w 5165934"/>
              <a:gd name="connsiteY1" fmla="*/ 318617 h 1944048"/>
              <a:gd name="connsiteX2" fmla="*/ 2846934 w 5165934"/>
              <a:gd name="connsiteY2" fmla="*/ 472 h 1944048"/>
              <a:gd name="connsiteX3" fmla="*/ 4415509 w 5165934"/>
              <a:gd name="connsiteY3" fmla="*/ 375768 h 1944048"/>
              <a:gd name="connsiteX4" fmla="*/ 5136704 w 5165934"/>
              <a:gd name="connsiteY4" fmla="*/ 800175 h 1944048"/>
              <a:gd name="connsiteX5" fmla="*/ 4567909 w 5165934"/>
              <a:gd name="connsiteY5" fmla="*/ 1718793 h 1944048"/>
              <a:gd name="connsiteX6" fmla="*/ 2799309 w 5165934"/>
              <a:gd name="connsiteY6" fmla="*/ 1942778 h 1944048"/>
              <a:gd name="connsiteX7" fmla="*/ 776959 w 5165934"/>
              <a:gd name="connsiteY7" fmla="*/ 1633068 h 1944048"/>
              <a:gd name="connsiteX8" fmla="*/ 4714 w 5165934"/>
              <a:gd name="connsiteY8" fmla="*/ 990675 h 1944048"/>
              <a:gd name="connsiteX0" fmla="*/ 4714 w 5136704"/>
              <a:gd name="connsiteY0" fmla="*/ 990675 h 1944048"/>
              <a:gd name="connsiteX1" fmla="*/ 1072233 w 5136704"/>
              <a:gd name="connsiteY1" fmla="*/ 318617 h 1944048"/>
              <a:gd name="connsiteX2" fmla="*/ 2846934 w 5136704"/>
              <a:gd name="connsiteY2" fmla="*/ 472 h 1944048"/>
              <a:gd name="connsiteX3" fmla="*/ 4415509 w 5136704"/>
              <a:gd name="connsiteY3" fmla="*/ 375768 h 1944048"/>
              <a:gd name="connsiteX4" fmla="*/ 5136704 w 5136704"/>
              <a:gd name="connsiteY4" fmla="*/ 800175 h 1944048"/>
              <a:gd name="connsiteX5" fmla="*/ 4567909 w 5136704"/>
              <a:gd name="connsiteY5" fmla="*/ 1718793 h 1944048"/>
              <a:gd name="connsiteX6" fmla="*/ 2799309 w 5136704"/>
              <a:gd name="connsiteY6" fmla="*/ 1942778 h 1944048"/>
              <a:gd name="connsiteX7" fmla="*/ 776959 w 5136704"/>
              <a:gd name="connsiteY7" fmla="*/ 1633068 h 1944048"/>
              <a:gd name="connsiteX8" fmla="*/ 4714 w 5136704"/>
              <a:gd name="connsiteY8" fmla="*/ 990675 h 1944048"/>
              <a:gd name="connsiteX0" fmla="*/ 12299 w 4887114"/>
              <a:gd name="connsiteY0" fmla="*/ 885900 h 1944048"/>
              <a:gd name="connsiteX1" fmla="*/ 822643 w 4887114"/>
              <a:gd name="connsiteY1" fmla="*/ 318617 h 1944048"/>
              <a:gd name="connsiteX2" fmla="*/ 2597344 w 4887114"/>
              <a:gd name="connsiteY2" fmla="*/ 472 h 1944048"/>
              <a:gd name="connsiteX3" fmla="*/ 4165919 w 4887114"/>
              <a:gd name="connsiteY3" fmla="*/ 375768 h 1944048"/>
              <a:gd name="connsiteX4" fmla="*/ 4887114 w 4887114"/>
              <a:gd name="connsiteY4" fmla="*/ 800175 h 1944048"/>
              <a:gd name="connsiteX5" fmla="*/ 4318319 w 4887114"/>
              <a:gd name="connsiteY5" fmla="*/ 1718793 h 1944048"/>
              <a:gd name="connsiteX6" fmla="*/ 2549719 w 4887114"/>
              <a:gd name="connsiteY6" fmla="*/ 1942778 h 1944048"/>
              <a:gd name="connsiteX7" fmla="*/ 527369 w 4887114"/>
              <a:gd name="connsiteY7" fmla="*/ 1633068 h 1944048"/>
              <a:gd name="connsiteX8" fmla="*/ 12299 w 4887114"/>
              <a:gd name="connsiteY8" fmla="*/ 885900 h 19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114" h="1944048">
                <a:moveTo>
                  <a:pt x="12299" y="885900"/>
                </a:moveTo>
                <a:cubicBezTo>
                  <a:pt x="61511" y="666825"/>
                  <a:pt x="361640" y="320138"/>
                  <a:pt x="822643" y="318617"/>
                </a:cubicBezTo>
                <a:cubicBezTo>
                  <a:pt x="1302696" y="126596"/>
                  <a:pt x="2040131" y="-9053"/>
                  <a:pt x="2597344" y="472"/>
                </a:cubicBezTo>
                <a:cubicBezTo>
                  <a:pt x="3154557" y="9997"/>
                  <a:pt x="3685866" y="183747"/>
                  <a:pt x="4165919" y="375768"/>
                </a:cubicBezTo>
                <a:cubicBezTo>
                  <a:pt x="4645972" y="567789"/>
                  <a:pt x="4855364" y="712863"/>
                  <a:pt x="4887114" y="800175"/>
                </a:cubicBezTo>
                <a:cubicBezTo>
                  <a:pt x="4595014" y="1192288"/>
                  <a:pt x="4750747" y="1588684"/>
                  <a:pt x="4318319" y="1718793"/>
                </a:cubicBezTo>
                <a:cubicBezTo>
                  <a:pt x="3885891" y="1848902"/>
                  <a:pt x="3181544" y="1957065"/>
                  <a:pt x="2549719" y="1942778"/>
                </a:cubicBezTo>
                <a:cubicBezTo>
                  <a:pt x="1917894" y="1928491"/>
                  <a:pt x="1007422" y="1825089"/>
                  <a:pt x="527369" y="1633068"/>
                </a:cubicBezTo>
                <a:cubicBezTo>
                  <a:pt x="47316" y="1441047"/>
                  <a:pt x="-36913" y="1104975"/>
                  <a:pt x="12299" y="88590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0" name="Заголовок 2"/>
          <p:cNvSpPr>
            <a:spLocks noGrp="1"/>
          </p:cNvSpPr>
          <p:nvPr>
            <p:ph type="title"/>
          </p:nvPr>
        </p:nvSpPr>
        <p:spPr>
          <a:xfrm>
            <a:off x="766763" y="476250"/>
            <a:ext cx="10585450" cy="1952625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Условия развития способностей </a:t>
            </a:r>
            <a:b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</a:b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в дошкольном возрасте</a:t>
            </a: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311900" y="2852738"/>
            <a:ext cx="4500563" cy="7207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активно </a:t>
            </a:r>
            <a:r>
              <a:rPr lang="ru-RU" dirty="0"/>
              <a:t>формируются навыки, наблюдается динамика </a:t>
            </a:r>
            <a:r>
              <a:rPr lang="ru-RU" dirty="0"/>
              <a:t>их развития</a:t>
            </a: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311900" y="3819525"/>
            <a:ext cx="4500563" cy="762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сначала проявляются </a:t>
            </a:r>
            <a:r>
              <a:rPr lang="ru-RU" dirty="0"/>
              <a:t>художественные </a:t>
            </a:r>
            <a:r>
              <a:rPr lang="ru-RU" dirty="0"/>
              <a:t>способности, потом – математические.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6348413" y="4899025"/>
            <a:ext cx="4500562" cy="762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способность ребенка формируется в результате его </a:t>
            </a:r>
            <a:r>
              <a:rPr lang="ru-RU" dirty="0"/>
              <a:t>деятельности</a:t>
            </a:r>
            <a:endParaRPr lang="ru-RU" dirty="0"/>
          </a:p>
        </p:txBody>
      </p:sp>
      <p:pic>
        <p:nvPicPr>
          <p:cNvPr id="48134" name="Picture 2" descr="Картинки по запросу дети рисуют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3125788"/>
            <a:ext cx="44338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Картинки по запросу рамки черно белые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38" y="1844675"/>
            <a:ext cx="64087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847850" y="2462213"/>
            <a:ext cx="4968875" cy="20891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i="1" dirty="0" smtClean="0"/>
              <a:t>Ребенок </a:t>
            </a:r>
            <a:r>
              <a:rPr lang="ru-RU" sz="2800" i="1" dirty="0"/>
              <a:t>нуждается в деятельности непрестанно и утомляется  </a:t>
            </a:r>
            <a:r>
              <a:rPr lang="ru-RU" sz="2800" i="1" dirty="0" smtClean="0"/>
              <a:t>не </a:t>
            </a:r>
            <a:r>
              <a:rPr lang="ru-RU" sz="2800" i="1" dirty="0"/>
              <a:t>деятельностью, </a:t>
            </a:r>
            <a:r>
              <a:rPr lang="ru-RU" sz="2800" i="1" dirty="0" smtClean="0"/>
              <a:t> а </a:t>
            </a:r>
            <a:r>
              <a:rPr lang="ru-RU" sz="2800" i="1" dirty="0"/>
              <a:t>ее однообразием или </a:t>
            </a:r>
            <a:r>
              <a:rPr lang="ru-RU" sz="2800" i="1" dirty="0" smtClean="0"/>
              <a:t>односторонностью. </a:t>
            </a:r>
            <a:endParaRPr lang="ru-RU" sz="2800" i="1" dirty="0"/>
          </a:p>
        </p:txBody>
      </p:sp>
      <p:pic>
        <p:nvPicPr>
          <p:cNvPr id="49155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9575" y="1863725"/>
            <a:ext cx="230663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66063" y="4941888"/>
            <a:ext cx="2497137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К. Д. </a:t>
            </a:r>
            <a:r>
              <a:rPr lang="ru-RU" sz="2000" b="1" dirty="0"/>
              <a:t>Ушинский</a:t>
            </a:r>
            <a:endParaRPr lang="ru-RU" sz="2000" b="1" dirty="0"/>
          </a:p>
        </p:txBody>
      </p:sp>
      <p:pic>
        <p:nvPicPr>
          <p:cNvPr id="49158" name="Picture 6" descr="i (4)_574fa74e0f6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7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1873250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Развивающие игры в воспитании дошкольников</a:t>
            </a:r>
            <a:endParaRPr lang="ru-RU" smtClean="0">
              <a:ln>
                <a:noFill/>
              </a:ln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85850" y="4770438"/>
            <a:ext cx="3240088" cy="1079500"/>
          </a:xfrm>
          <a:prstGeom prst="wedgeRoundRectCallout">
            <a:avLst>
              <a:gd name="adj1" fmla="val 67361"/>
              <a:gd name="adj2" fmla="val -7949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Когда ребенок чем-либо увлечен, </a:t>
            </a:r>
            <a:r>
              <a:rPr lang="ru-RU" dirty="0">
                <a:solidFill>
                  <a:schemeClr val="tx1"/>
                </a:solidFill>
              </a:rPr>
              <a:t> он </a:t>
            </a:r>
            <a:r>
              <a:rPr lang="ru-RU" dirty="0">
                <a:solidFill>
                  <a:schemeClr val="tx1"/>
                </a:solidFill>
              </a:rPr>
              <a:t>получает </a:t>
            </a:r>
            <a:r>
              <a:rPr lang="ru-RU" dirty="0">
                <a:solidFill>
                  <a:schemeClr val="tx1"/>
                </a:solidFill>
              </a:rPr>
              <a:t>импульс для развития.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>
            <a:spLocks noChangeArrowheads="1"/>
          </p:cNvSpPr>
          <p:nvPr/>
        </p:nvSpPr>
        <p:spPr bwMode="auto">
          <a:xfrm>
            <a:off x="695325" y="2276475"/>
            <a:ext cx="3630613" cy="1512888"/>
          </a:xfrm>
          <a:prstGeom prst="wedgeRoundRectCallout">
            <a:avLst>
              <a:gd name="adj1" fmla="val 63597"/>
              <a:gd name="adj2" fmla="val 53986"/>
              <a:gd name="adj3" fmla="val 16667"/>
            </a:avLst>
          </a:prstGeom>
          <a:solidFill>
            <a:schemeClr val="bg1"/>
          </a:solidFill>
          <a:ln w="15875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Дети лучше усваивают </a:t>
            </a:r>
            <a:r>
              <a:rPr lang="ru-RU" dirty="0">
                <a:latin typeface="+mn-lt"/>
                <a:cs typeface="+mn-cs"/>
              </a:rPr>
              <a:t>информацию, которая им </a:t>
            </a: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по-настоящему интересна.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253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2459038"/>
            <a:ext cx="26257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ая прямоугольная выноска 14"/>
          <p:cNvSpPr>
            <a:spLocks noChangeArrowheads="1"/>
          </p:cNvSpPr>
          <p:nvPr/>
        </p:nvSpPr>
        <p:spPr bwMode="auto">
          <a:xfrm>
            <a:off x="7654925" y="4735513"/>
            <a:ext cx="3770313" cy="1081087"/>
          </a:xfrm>
          <a:prstGeom prst="wedgeRoundRectCallout">
            <a:avLst>
              <a:gd name="adj1" fmla="val -65620"/>
              <a:gd name="adj2" fmla="val -58370"/>
              <a:gd name="adj3" fmla="val 16667"/>
            </a:avLst>
          </a:prstGeom>
          <a:solidFill>
            <a:schemeClr val="bg1"/>
          </a:solidFill>
          <a:ln w="15875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Игра позволяет </a:t>
            </a:r>
            <a:r>
              <a:rPr lang="ru-RU" dirty="0">
                <a:latin typeface="+mn-lt"/>
                <a:cs typeface="+mn-cs"/>
              </a:rPr>
              <a:t>ребенку лучше понять взаимоотношения </a:t>
            </a:r>
            <a:r>
              <a:rPr lang="ru-RU" dirty="0">
                <a:latin typeface="+mn-lt"/>
                <a:cs typeface="+mn-cs"/>
              </a:rPr>
              <a:t>взрослых.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7" name="Скругленная прямоугольная выноска 16"/>
          <p:cNvSpPr>
            <a:spLocks noChangeArrowheads="1"/>
          </p:cNvSpPr>
          <p:nvPr/>
        </p:nvSpPr>
        <p:spPr bwMode="auto">
          <a:xfrm>
            <a:off x="7654925" y="2492375"/>
            <a:ext cx="4057650" cy="1327150"/>
          </a:xfrm>
          <a:prstGeom prst="wedgeRoundRectCallout">
            <a:avLst>
              <a:gd name="adj1" fmla="val -61542"/>
              <a:gd name="adj2" fmla="val 57296"/>
              <a:gd name="adj3" fmla="val 16667"/>
            </a:avLst>
          </a:prstGeom>
          <a:solidFill>
            <a:schemeClr val="bg1"/>
          </a:solidFill>
          <a:ln w="15875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Э</a:t>
            </a:r>
            <a:r>
              <a:rPr lang="ru-RU" dirty="0">
                <a:latin typeface="+mn-lt"/>
                <a:cs typeface="+mn-cs"/>
              </a:rPr>
              <a:t>ффективны игры, ориентированные </a:t>
            </a:r>
            <a:r>
              <a:rPr lang="ru-RU" dirty="0">
                <a:latin typeface="+mn-lt"/>
                <a:cs typeface="+mn-cs"/>
              </a:rPr>
              <a:t>на развитие, </a:t>
            </a:r>
            <a:r>
              <a:rPr lang="ru-RU" dirty="0">
                <a:latin typeface="+mn-lt"/>
                <a:cs typeface="+mn-cs"/>
              </a:rPr>
              <a:t>где игровые </a:t>
            </a:r>
            <a:r>
              <a:rPr lang="ru-RU" dirty="0">
                <a:latin typeface="+mn-lt"/>
                <a:cs typeface="+mn-cs"/>
              </a:rPr>
              <a:t>элементы сочетаются с обучением. </a:t>
            </a:r>
          </a:p>
        </p:txBody>
      </p:sp>
      <p:pic>
        <p:nvPicPr>
          <p:cNvPr id="22536" name="Picture 8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6275" y="549275"/>
            <a:ext cx="57594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4572000" y="2159000"/>
            <a:ext cx="304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aramond" pitchFamily="18" charset="0"/>
              </a:rPr>
              <a:t>Ребенку важно предложить разные виды деятельности, </a:t>
            </a:r>
          </a:p>
          <a:p>
            <a:pPr algn="ctr"/>
            <a:r>
              <a:rPr lang="ru-RU">
                <a:latin typeface="Garamond" pitchFamily="18" charset="0"/>
              </a:rPr>
              <a:t>не ограничивая его. </a:t>
            </a:r>
          </a:p>
          <a:p>
            <a:pPr algn="ctr"/>
            <a:r>
              <a:rPr lang="ru-RU">
                <a:latin typeface="Garamond" pitchFamily="18" charset="0"/>
              </a:rPr>
              <a:t>Это позволит выявить </a:t>
            </a:r>
          </a:p>
          <a:p>
            <a:pPr algn="ctr"/>
            <a:r>
              <a:rPr lang="ru-RU">
                <a:latin typeface="Garamond" pitchFamily="18" charset="0"/>
              </a:rPr>
              <a:t>все его таланты и интересы.</a:t>
            </a:r>
          </a:p>
        </p:txBody>
      </p:sp>
      <p:pic>
        <p:nvPicPr>
          <p:cNvPr id="50180" name="Picture 4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2"/>
          <p:cNvSpPr txBox="1">
            <a:spLocks/>
          </p:cNvSpPr>
          <p:nvPr/>
        </p:nvSpPr>
        <p:spPr bwMode="auto">
          <a:xfrm>
            <a:off x="766763" y="476250"/>
            <a:ext cx="10585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200" b="1">
                <a:solidFill>
                  <a:srgbClr val="2C2CB2"/>
                </a:solidFill>
                <a:latin typeface="Garamond" pitchFamily="18" charset="0"/>
              </a:rPr>
              <a:t>Развитие способностей детей</a:t>
            </a:r>
          </a:p>
          <a:p>
            <a:pPr algn="ctr" defTabSz="457200"/>
            <a:r>
              <a:rPr lang="ru-RU" sz="3200" b="1">
                <a:solidFill>
                  <a:srgbClr val="2C2CB2"/>
                </a:solidFill>
                <a:latin typeface="Garamond" pitchFamily="18" charset="0"/>
              </a:rPr>
              <a:t>в дошкольном возрасте</a:t>
            </a:r>
          </a:p>
        </p:txBody>
      </p:sp>
      <p:grpSp>
        <p:nvGrpSpPr>
          <p:cNvPr id="51202" name="Группа 13"/>
          <p:cNvGrpSpPr>
            <a:grpSpLocks/>
          </p:cNvGrpSpPr>
          <p:nvPr/>
        </p:nvGrpSpPr>
        <p:grpSpPr bwMode="auto">
          <a:xfrm>
            <a:off x="4614863" y="3024188"/>
            <a:ext cx="2592387" cy="2376487"/>
            <a:chOff x="4614753" y="3434517"/>
            <a:chExt cx="2592288" cy="2376264"/>
          </a:xfrm>
        </p:grpSpPr>
        <p:grpSp>
          <p:nvGrpSpPr>
            <p:cNvPr id="51207" name="Группа 8"/>
            <p:cNvGrpSpPr>
              <a:grpSpLocks/>
            </p:cNvGrpSpPr>
            <p:nvPr/>
          </p:nvGrpSpPr>
          <p:grpSpPr bwMode="auto">
            <a:xfrm>
              <a:off x="4614753" y="3434517"/>
              <a:ext cx="2592288" cy="2376264"/>
              <a:chOff x="4799856" y="2390142"/>
              <a:chExt cx="2592288" cy="237626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4799856" y="2390142"/>
                <a:ext cx="2592288" cy="2376264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210" name="Прямоугольник 11"/>
              <p:cNvSpPr>
                <a:spLocks noChangeArrowheads="1"/>
              </p:cNvSpPr>
              <p:nvPr/>
            </p:nvSpPr>
            <p:spPr bwMode="auto">
              <a:xfrm>
                <a:off x="5361666" y="4099429"/>
                <a:ext cx="14686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>
                    <a:latin typeface="Garamond" pitchFamily="18" charset="0"/>
                  </a:rPr>
                  <a:t>ОДАРЕННЫЙ</a:t>
                </a:r>
              </a:p>
              <a:p>
                <a:pPr algn="ctr"/>
                <a:r>
                  <a:rPr lang="ru-RU" sz="1400" b="1">
                    <a:latin typeface="Garamond" pitchFamily="18" charset="0"/>
                  </a:rPr>
                  <a:t> РЕБЕНОК</a:t>
                </a:r>
              </a:p>
            </p:txBody>
          </p:sp>
        </p:grpSp>
        <p:pic>
          <p:nvPicPr>
            <p:cNvPr id="51208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73583" y="3573016"/>
              <a:ext cx="1274629" cy="159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ая прямоугольная выноска 14"/>
          <p:cNvSpPr/>
          <p:nvPr/>
        </p:nvSpPr>
        <p:spPr>
          <a:xfrm>
            <a:off x="1239838" y="2819400"/>
            <a:ext cx="2736850" cy="1009650"/>
          </a:xfrm>
          <a:prstGeom prst="wedgeRoundRectCallout">
            <a:avLst>
              <a:gd name="adj1" fmla="val 69366"/>
              <a:gd name="adj2" fmla="val 445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жажда </a:t>
            </a:r>
            <a:r>
              <a:rPr lang="ru-RU" dirty="0">
                <a:solidFill>
                  <a:schemeClr val="tx1"/>
                </a:solidFill>
              </a:rPr>
              <a:t>деятельности, невероятная работоспособность</a:t>
            </a:r>
          </a:p>
        </p:txBody>
      </p:sp>
      <p:sp>
        <p:nvSpPr>
          <p:cNvPr id="16" name="Скругленная прямоугольная выноска 15"/>
          <p:cNvSpPr>
            <a:spLocks noChangeArrowheads="1"/>
          </p:cNvSpPr>
          <p:nvPr/>
        </p:nvSpPr>
        <p:spPr bwMode="auto">
          <a:xfrm>
            <a:off x="839788" y="4581525"/>
            <a:ext cx="3455987" cy="1385888"/>
          </a:xfrm>
          <a:prstGeom prst="wedgeRoundRectCallout">
            <a:avLst>
              <a:gd name="adj1" fmla="val 61667"/>
              <a:gd name="adj2" fmla="val -38204"/>
              <a:gd name="adj3" fmla="val 16667"/>
            </a:avLst>
          </a:prstGeom>
          <a:solidFill>
            <a:schemeClr val="bg1"/>
          </a:solidFill>
          <a:ln w="15875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научить </a:t>
            </a:r>
            <a:r>
              <a:rPr lang="ru-RU" dirty="0">
                <a:latin typeface="+mn-lt"/>
                <a:cs typeface="+mn-cs"/>
              </a:rPr>
              <a:t>обозначать цели </a:t>
            </a:r>
            <a:r>
              <a:rPr lang="ru-RU" dirty="0">
                <a:latin typeface="+mn-lt"/>
                <a:cs typeface="+mn-cs"/>
              </a:rPr>
              <a:t>деятельности</a:t>
            </a:r>
            <a:r>
              <a:rPr lang="ru-RU" dirty="0">
                <a:latin typeface="+mn-lt"/>
                <a:cs typeface="+mn-cs"/>
              </a:rPr>
              <a:t>, контролировать </a:t>
            </a:r>
            <a:r>
              <a:rPr lang="ru-RU" dirty="0">
                <a:latin typeface="+mn-lt"/>
                <a:cs typeface="+mn-cs"/>
              </a:rPr>
              <a:t>поведение, преодолевать </a:t>
            </a:r>
            <a:r>
              <a:rPr lang="ru-RU" dirty="0">
                <a:latin typeface="+mn-lt"/>
                <a:cs typeface="+mn-cs"/>
              </a:rPr>
              <a:t>трудности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512175" y="2919413"/>
            <a:ext cx="2736850" cy="1008062"/>
          </a:xfrm>
          <a:prstGeom prst="wedgeRoundRectCallout">
            <a:avLst>
              <a:gd name="adj1" fmla="val -76139"/>
              <a:gd name="adj2" fmla="val 3605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научить завершать </a:t>
            </a:r>
            <a:r>
              <a:rPr lang="ru-RU" dirty="0">
                <a:solidFill>
                  <a:schemeClr val="tx1"/>
                </a:solidFill>
              </a:rPr>
              <a:t>начатые дела, </a:t>
            </a:r>
            <a:r>
              <a:rPr lang="ru-RU" dirty="0">
                <a:solidFill>
                  <a:schemeClr val="tx1"/>
                </a:solidFill>
              </a:rPr>
              <a:t>достигать </a:t>
            </a:r>
            <a:r>
              <a:rPr lang="ru-RU" dirty="0">
                <a:solidFill>
                  <a:schemeClr val="tx1"/>
                </a:solidFill>
              </a:rPr>
              <a:t>своей </a:t>
            </a:r>
            <a:r>
              <a:rPr lang="ru-RU" dirty="0">
                <a:solidFill>
                  <a:schemeClr val="tx1"/>
                </a:solidFill>
              </a:rPr>
              <a:t>цели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8256588" y="4340225"/>
            <a:ext cx="2952750" cy="1196975"/>
          </a:xfrm>
          <a:prstGeom prst="wedgeRoundRectCallout">
            <a:avLst>
              <a:gd name="adj1" fmla="val -81445"/>
              <a:gd name="adj2" fmla="val -30601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задает слишком много вопросов, затрагивает неудобные для </a:t>
            </a:r>
            <a:r>
              <a:rPr lang="ru-RU" dirty="0">
                <a:solidFill>
                  <a:schemeClr val="tx1"/>
                </a:solidFill>
              </a:rPr>
              <a:t>взрослого  </a:t>
            </a:r>
            <a:r>
              <a:rPr lang="ru-RU" dirty="0">
                <a:solidFill>
                  <a:schemeClr val="tx1"/>
                </a:solidFill>
              </a:rPr>
              <a:t>темы</a:t>
            </a:r>
          </a:p>
        </p:txBody>
      </p:sp>
      <p:pic>
        <p:nvPicPr>
          <p:cNvPr id="51212" name="Picture 12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2"/>
          <p:cNvSpPr txBox="1">
            <a:spLocks/>
          </p:cNvSpPr>
          <p:nvPr/>
        </p:nvSpPr>
        <p:spPr bwMode="auto">
          <a:xfrm>
            <a:off x="766763" y="476250"/>
            <a:ext cx="10585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200" b="1">
                <a:solidFill>
                  <a:srgbClr val="2C2CB2"/>
                </a:solidFill>
                <a:latin typeface="Garamond" pitchFamily="18" charset="0"/>
              </a:rPr>
              <a:t>Развитие способностей детей</a:t>
            </a:r>
          </a:p>
          <a:p>
            <a:pPr algn="ctr" defTabSz="457200"/>
            <a:r>
              <a:rPr lang="ru-RU" sz="3200" b="1">
                <a:solidFill>
                  <a:srgbClr val="2C2CB2"/>
                </a:solidFill>
                <a:latin typeface="Garamond" pitchFamily="18" charset="0"/>
              </a:rPr>
              <a:t>в дошкольном возрасте</a:t>
            </a:r>
          </a:p>
        </p:txBody>
      </p:sp>
      <p:grpSp>
        <p:nvGrpSpPr>
          <p:cNvPr id="52226" name="Группа 13"/>
          <p:cNvGrpSpPr>
            <a:grpSpLocks/>
          </p:cNvGrpSpPr>
          <p:nvPr/>
        </p:nvGrpSpPr>
        <p:grpSpPr bwMode="auto">
          <a:xfrm>
            <a:off x="4625975" y="3024188"/>
            <a:ext cx="2592388" cy="2376487"/>
            <a:chOff x="4614753" y="3434517"/>
            <a:chExt cx="2592288" cy="2376264"/>
          </a:xfrm>
        </p:grpSpPr>
        <p:grpSp>
          <p:nvGrpSpPr>
            <p:cNvPr id="52234" name="Группа 8"/>
            <p:cNvGrpSpPr>
              <a:grpSpLocks/>
            </p:cNvGrpSpPr>
            <p:nvPr/>
          </p:nvGrpSpPr>
          <p:grpSpPr bwMode="auto">
            <a:xfrm>
              <a:off x="4614753" y="3434517"/>
              <a:ext cx="2592288" cy="2376264"/>
              <a:chOff x="4799856" y="2390142"/>
              <a:chExt cx="2592288" cy="237626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4799856" y="2390142"/>
                <a:ext cx="2592288" cy="2376264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237" name="Прямоугольник 11"/>
              <p:cNvSpPr>
                <a:spLocks noChangeArrowheads="1"/>
              </p:cNvSpPr>
              <p:nvPr/>
            </p:nvSpPr>
            <p:spPr bwMode="auto">
              <a:xfrm>
                <a:off x="5633030" y="2782152"/>
                <a:ext cx="14686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>
                    <a:latin typeface="Garamond" pitchFamily="18" charset="0"/>
                  </a:rPr>
                  <a:t>ОДАРЕННЫЙ</a:t>
                </a:r>
              </a:p>
              <a:p>
                <a:pPr algn="ctr"/>
                <a:r>
                  <a:rPr lang="ru-RU" sz="1400" b="1">
                    <a:latin typeface="Garamond" pitchFamily="18" charset="0"/>
                  </a:rPr>
                  <a:t> РЕБЕНОК</a:t>
                </a:r>
              </a:p>
            </p:txBody>
          </p:sp>
        </p:grpSp>
        <p:pic>
          <p:nvPicPr>
            <p:cNvPr id="52235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771062" y="3733885"/>
              <a:ext cx="881789" cy="1106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ая прямоугольная выноска 14"/>
          <p:cNvSpPr>
            <a:spLocks noChangeArrowheads="1"/>
          </p:cNvSpPr>
          <p:nvPr/>
        </p:nvSpPr>
        <p:spPr bwMode="auto">
          <a:xfrm>
            <a:off x="979488" y="2819400"/>
            <a:ext cx="3100387" cy="1185863"/>
          </a:xfrm>
          <a:prstGeom prst="wedgeRoundRectCallout">
            <a:avLst>
              <a:gd name="adj1" fmla="val 69199"/>
              <a:gd name="adj2" fmla="val 30454"/>
              <a:gd name="adj3" fmla="val 16667"/>
            </a:avLst>
          </a:prstGeom>
          <a:solidFill>
            <a:schemeClr val="bg1"/>
          </a:solidFill>
          <a:ln w="15875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выстраивать взаимодействие с </a:t>
            </a:r>
            <a:r>
              <a:rPr lang="ru-RU" dirty="0">
                <a:latin typeface="+mn-lt"/>
                <a:cs typeface="+mn-cs"/>
              </a:rPr>
              <a:t>учетом природных особенностей ребенка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979488" y="4551363"/>
            <a:ext cx="3116262" cy="965200"/>
          </a:xfrm>
          <a:prstGeom prst="wedgeRoundRectCallout">
            <a:avLst>
              <a:gd name="adj1" fmla="val 69366"/>
              <a:gd name="adj2" fmla="val -3676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отношение взрослых влияет на самооценку ребенка</a:t>
            </a:r>
          </a:p>
        </p:txBody>
      </p:sp>
      <p:sp>
        <p:nvSpPr>
          <p:cNvPr id="17" name="Скругленная прямоугольная выноска 16"/>
          <p:cNvSpPr>
            <a:spLocks noChangeArrowheads="1"/>
          </p:cNvSpPr>
          <p:nvPr/>
        </p:nvSpPr>
        <p:spPr bwMode="auto">
          <a:xfrm>
            <a:off x="8040688" y="2852738"/>
            <a:ext cx="3171825" cy="1114425"/>
          </a:xfrm>
          <a:prstGeom prst="wedgeRoundRectCallout">
            <a:avLst>
              <a:gd name="adj1" fmla="val -75528"/>
              <a:gd name="adj2" fmla="val 27921"/>
              <a:gd name="adj3" fmla="val 16667"/>
            </a:avLst>
          </a:prstGeom>
          <a:solidFill>
            <a:schemeClr val="bg1"/>
          </a:solidFill>
          <a:ln w="15875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</a:t>
            </a:r>
            <a:r>
              <a:rPr lang="ru-RU" dirty="0">
                <a:latin typeface="+mn-lt"/>
                <a:cs typeface="+mn-cs"/>
              </a:rPr>
              <a:t>зрослые - источник </a:t>
            </a:r>
            <a:r>
              <a:rPr lang="ru-RU" dirty="0">
                <a:latin typeface="+mn-lt"/>
                <a:cs typeface="+mn-cs"/>
              </a:rPr>
              <a:t>знаний, удовлетворения их интереса к окружающему миру</a:t>
            </a:r>
          </a:p>
        </p:txBody>
      </p:sp>
      <p:sp>
        <p:nvSpPr>
          <p:cNvPr id="18" name="Скругленная прямоугольная выноска 17"/>
          <p:cNvSpPr>
            <a:spLocks noChangeArrowheads="1"/>
          </p:cNvSpPr>
          <p:nvPr/>
        </p:nvSpPr>
        <p:spPr bwMode="auto">
          <a:xfrm>
            <a:off x="8112125" y="4508500"/>
            <a:ext cx="2962275" cy="1100138"/>
          </a:xfrm>
          <a:prstGeom prst="wedgeRoundRectCallout">
            <a:avLst>
              <a:gd name="adj1" fmla="val -82639"/>
              <a:gd name="adj2" fmla="val -44370"/>
              <a:gd name="adj3" fmla="val 16667"/>
            </a:avLst>
          </a:prstGeom>
          <a:solidFill>
            <a:schemeClr val="bg1"/>
          </a:solidFill>
          <a:ln w="15875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учитывать </a:t>
            </a:r>
            <a:r>
              <a:rPr lang="ru-RU" dirty="0">
                <a:latin typeface="+mn-lt"/>
                <a:cs typeface="+mn-cs"/>
              </a:rPr>
              <a:t>возраст ребенка, </a:t>
            </a:r>
            <a:r>
              <a:rPr lang="ru-RU" dirty="0">
                <a:latin typeface="+mn-lt"/>
                <a:cs typeface="+mn-cs"/>
              </a:rPr>
              <a:t>оставлять </a:t>
            </a:r>
            <a:r>
              <a:rPr lang="ru-RU" dirty="0">
                <a:latin typeface="+mn-lt"/>
                <a:cs typeface="+mn-cs"/>
              </a:rPr>
              <a:t>время </a:t>
            </a:r>
            <a:r>
              <a:rPr lang="ru-RU" dirty="0">
                <a:latin typeface="+mn-lt"/>
                <a:cs typeface="+mn-cs"/>
              </a:rPr>
              <a:t>на обычные детские забавы</a:t>
            </a:r>
          </a:p>
        </p:txBody>
      </p:sp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3565525"/>
            <a:ext cx="1316038" cy="1116013"/>
          </a:xfrm>
          <a:prstGeom prst="rect">
            <a:avLst/>
          </a:prstGeom>
          <a:noFill/>
        </p:spPr>
      </p:pic>
      <p:pic>
        <p:nvPicPr>
          <p:cNvPr id="5223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4075" y="4059238"/>
            <a:ext cx="10509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Прямоугольник 19"/>
          <p:cNvSpPr>
            <a:spLocks noChangeArrowheads="1"/>
          </p:cNvSpPr>
          <p:nvPr/>
        </p:nvSpPr>
        <p:spPr bwMode="auto">
          <a:xfrm>
            <a:off x="4881563" y="4525963"/>
            <a:ext cx="1217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Garamond" pitchFamily="18" charset="0"/>
              </a:rPr>
              <a:t>ВЗРОСЛЫЕ</a:t>
            </a:r>
          </a:p>
        </p:txBody>
      </p:sp>
      <p:pic>
        <p:nvPicPr>
          <p:cNvPr id="52239" name="Picture 15" descr="i (4)_574fa74e0f69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03838" y="3011488"/>
            <a:ext cx="6096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ts val="2500"/>
              </a:lnSpc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Терпимо относится к невероятным идеям, необычным изобретениям ребенка; 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подробно отвечать на его все вопросы ребенка;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давать возможность развиваться в интересующем деле; 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помогать справиться с трудностями, не подавляя самостоятельность ребенка;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не подталкивать ребенка к опережающему взрослению;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Ø"/>
            </a:pPr>
            <a:r>
              <a:rPr lang="ru-RU">
                <a:latin typeface="Garamond" pitchFamily="18" charset="0"/>
              </a:rPr>
              <a:t> не исключать из занятий дошкольные виды деятельности.</a:t>
            </a:r>
          </a:p>
        </p:txBody>
      </p:sp>
      <p:sp>
        <p:nvSpPr>
          <p:cNvPr id="53250" name="Заголовок 2"/>
          <p:cNvSpPr txBox="1">
            <a:spLocks/>
          </p:cNvSpPr>
          <p:nvPr/>
        </p:nvSpPr>
        <p:spPr bwMode="auto">
          <a:xfrm>
            <a:off x="766763" y="476250"/>
            <a:ext cx="10585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200" b="1">
                <a:solidFill>
                  <a:srgbClr val="2C2CB2"/>
                </a:solidFill>
                <a:latin typeface="Garamond" pitchFamily="18" charset="0"/>
              </a:rPr>
              <a:t>Рекомендации для родителей и педагогов</a:t>
            </a:r>
          </a:p>
        </p:txBody>
      </p:sp>
      <p:pic>
        <p:nvPicPr>
          <p:cNvPr id="53251" name="Picture 2" descr="Картинки по запросу ребенок и взрослые  rfhnby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2844800"/>
            <a:ext cx="3302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2"/>
          <p:cNvSpPr txBox="1">
            <a:spLocks/>
          </p:cNvSpPr>
          <p:nvPr/>
        </p:nvSpPr>
        <p:spPr bwMode="auto">
          <a:xfrm>
            <a:off x="766763" y="476250"/>
            <a:ext cx="10585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3200" b="1">
                <a:solidFill>
                  <a:srgbClr val="2C2CB2"/>
                </a:solidFill>
                <a:latin typeface="Garamond" pitchFamily="18" charset="0"/>
              </a:rPr>
              <a:t>Особенности одаренных детей</a:t>
            </a:r>
          </a:p>
        </p:txBody>
      </p:sp>
      <p:grpSp>
        <p:nvGrpSpPr>
          <p:cNvPr id="54274" name="Группа 13"/>
          <p:cNvGrpSpPr>
            <a:grpSpLocks/>
          </p:cNvGrpSpPr>
          <p:nvPr/>
        </p:nvGrpSpPr>
        <p:grpSpPr bwMode="auto">
          <a:xfrm>
            <a:off x="4614863" y="3024188"/>
            <a:ext cx="2592387" cy="2376487"/>
            <a:chOff x="4614753" y="3434517"/>
            <a:chExt cx="2592288" cy="2376264"/>
          </a:xfrm>
        </p:grpSpPr>
        <p:grpSp>
          <p:nvGrpSpPr>
            <p:cNvPr id="54280" name="Группа 8"/>
            <p:cNvGrpSpPr>
              <a:grpSpLocks/>
            </p:cNvGrpSpPr>
            <p:nvPr/>
          </p:nvGrpSpPr>
          <p:grpSpPr bwMode="auto">
            <a:xfrm>
              <a:off x="4614753" y="3434517"/>
              <a:ext cx="2592288" cy="2376264"/>
              <a:chOff x="4799856" y="2390142"/>
              <a:chExt cx="2592288" cy="237626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4799856" y="2390142"/>
                <a:ext cx="2592288" cy="2376264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283" name="Прямоугольник 11"/>
              <p:cNvSpPr>
                <a:spLocks noChangeArrowheads="1"/>
              </p:cNvSpPr>
              <p:nvPr/>
            </p:nvSpPr>
            <p:spPr bwMode="auto">
              <a:xfrm>
                <a:off x="5361666" y="4099429"/>
                <a:ext cx="146867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>
                    <a:latin typeface="Garamond" pitchFamily="18" charset="0"/>
                  </a:rPr>
                  <a:t>ОДАРЕННЫЙ</a:t>
                </a:r>
              </a:p>
              <a:p>
                <a:pPr algn="ctr"/>
                <a:r>
                  <a:rPr lang="ru-RU" sz="1400" b="1">
                    <a:latin typeface="Garamond" pitchFamily="18" charset="0"/>
                  </a:rPr>
                  <a:t> РЕБЕНОК</a:t>
                </a:r>
              </a:p>
            </p:txBody>
          </p:sp>
        </p:grpSp>
        <p:pic>
          <p:nvPicPr>
            <p:cNvPr id="54281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73583" y="3573016"/>
              <a:ext cx="1274629" cy="159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ая прямоугольная выноска 14"/>
          <p:cNvSpPr/>
          <p:nvPr/>
        </p:nvSpPr>
        <p:spPr>
          <a:xfrm>
            <a:off x="7777163" y="2708275"/>
            <a:ext cx="3311525" cy="1009650"/>
          </a:xfrm>
          <a:prstGeom prst="wedgeRoundRectCallout">
            <a:avLst>
              <a:gd name="adj1" fmla="val -62336"/>
              <a:gd name="adj2" fmla="val 89895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трудно выстраивать отношения не только со взрослыми, но и со сверстниками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911225" y="4106863"/>
            <a:ext cx="2935288" cy="755650"/>
          </a:xfrm>
          <a:prstGeom prst="wedgeRoundRectCallout">
            <a:avLst>
              <a:gd name="adj1" fmla="val 74014"/>
              <a:gd name="adj2" fmla="val -1534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не всегда интересно общаться </a:t>
            </a:r>
            <a:r>
              <a:rPr lang="ru-RU" dirty="0">
                <a:solidFill>
                  <a:schemeClr val="tx1"/>
                </a:solidFill>
              </a:rPr>
              <a:t>со сверстниками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035050" y="2697163"/>
            <a:ext cx="3063875" cy="796925"/>
          </a:xfrm>
          <a:prstGeom prst="wedgeRoundRectCallout">
            <a:avLst>
              <a:gd name="adj1" fmla="val 70927"/>
              <a:gd name="adj2" fmla="val 4510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сложности в восприятии </a:t>
            </a:r>
            <a:r>
              <a:rPr lang="ru-RU" dirty="0">
                <a:solidFill>
                  <a:schemeClr val="tx1"/>
                </a:solidFill>
              </a:rPr>
              <a:t>себя: недоверчивы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испытывают тревогу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956550" y="4637088"/>
            <a:ext cx="3132138" cy="1143000"/>
          </a:xfrm>
          <a:prstGeom prst="wedgeRoundRectCallout">
            <a:avLst>
              <a:gd name="adj1" fmla="val -71443"/>
              <a:gd name="adj2" fmla="val -44141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завышенные требования к себе, к результатам своей деятельности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990725" y="5400675"/>
            <a:ext cx="2089150" cy="576263"/>
          </a:xfrm>
          <a:prstGeom prst="wedgeRoundRectCallout">
            <a:avLst>
              <a:gd name="adj1" fmla="val 77020"/>
              <a:gd name="adj2" fmla="val -103954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легко ранимы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4285" name="Picture 13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32400" y="5589588"/>
            <a:ext cx="6767513" cy="1206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сложные моменты важно прийти ребенку на помощь, </a:t>
            </a:r>
            <a:endParaRPr lang="ru-RU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найти </a:t>
            </a:r>
            <a:r>
              <a:rPr lang="ru-RU" dirty="0"/>
              <a:t>нужные слова, чтобы он поверил в свои возможности, и вместе с тем сформировать у него объективную оценку себя и результатов своей деятельности.</a:t>
            </a:r>
          </a:p>
        </p:txBody>
      </p:sp>
      <p:pic>
        <p:nvPicPr>
          <p:cNvPr id="55300" name="Picture 4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0039-039-Spasibo-za-vnim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333375"/>
            <a:ext cx="8683625" cy="6232525"/>
          </a:xfrm>
          <a:prstGeom prst="rect">
            <a:avLst/>
          </a:prstGeom>
          <a:noFill/>
        </p:spPr>
      </p:pic>
      <p:pic>
        <p:nvPicPr>
          <p:cNvPr id="83974" name="Picture 6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Картинки по запросу радуга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913" y="2565400"/>
            <a:ext cx="72723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1295400" y="476250"/>
            <a:ext cx="9601200" cy="2016125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Принципы игры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3150" y="3892550"/>
            <a:ext cx="4518025" cy="9763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поэтапное </a:t>
            </a:r>
            <a:r>
              <a:rPr lang="ru-RU" dirty="0"/>
              <a:t>усложнение условий игры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</a:t>
            </a:r>
            <a:r>
              <a:rPr lang="ru-RU" dirty="0"/>
              <a:t>обучающего </a:t>
            </a:r>
            <a:r>
              <a:rPr lang="ru-RU" dirty="0"/>
              <a:t>процесса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0138" y="2717800"/>
            <a:ext cx="4419600" cy="9985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тесная </a:t>
            </a:r>
            <a:r>
              <a:rPr lang="ru-RU" dirty="0"/>
              <a:t>связь игры с </a:t>
            </a:r>
            <a:r>
              <a:rPr lang="ru-RU" dirty="0"/>
              <a:t>обучением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3150" y="5089525"/>
            <a:ext cx="4518025" cy="9318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неразрывная </a:t>
            </a:r>
            <a:r>
              <a:rPr lang="ru-RU" dirty="0"/>
              <a:t>связь между </a:t>
            </a:r>
            <a:r>
              <a:rPr lang="ru-RU" dirty="0"/>
              <a:t>обучающими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/>
              <a:t>и воспитательными </a:t>
            </a:r>
            <a:r>
              <a:rPr lang="ru-RU" dirty="0"/>
              <a:t>факторами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5288" y="2717800"/>
            <a:ext cx="4391025" cy="9271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активизация </a:t>
            </a:r>
            <a:r>
              <a:rPr lang="ru-RU" dirty="0"/>
              <a:t>познавательной деятельности ребенка при выполнении новых </a:t>
            </a:r>
            <a:r>
              <a:rPr lang="ru-RU" dirty="0"/>
              <a:t>заданий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45288" y="3892550"/>
            <a:ext cx="4535487" cy="9763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взаимозависимость </a:t>
            </a:r>
            <a:r>
              <a:rPr lang="ru-RU" dirty="0"/>
              <a:t>между познавательной деятельностью ребенка и </a:t>
            </a:r>
            <a:r>
              <a:rPr lang="ru-RU" dirty="0"/>
              <a:t>пространством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45288" y="5124450"/>
            <a:ext cx="4464050" cy="968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постепенное </a:t>
            </a:r>
            <a:r>
              <a:rPr lang="ru-RU" dirty="0"/>
              <a:t>увеличение интенсивности познавательной деятельности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3562" name="Picture 10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Картинки по запросу солнце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02862">
            <a:off x="8066088" y="1122363"/>
            <a:ext cx="201136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2349500"/>
            <a:ext cx="3544888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006975" y="3897313"/>
            <a:ext cx="208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Garamond" pitchFamily="18" charset="0"/>
              </a:rPr>
              <a:t>ДОШКОЛЬНОЕ ДЕТСТВО</a:t>
            </a: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656138" y="620713"/>
            <a:ext cx="3240087" cy="1368425"/>
            <a:chOff x="1111250" y="3212976"/>
            <a:chExt cx="2088232" cy="1224136"/>
          </a:xfrm>
        </p:grpSpPr>
        <p:sp>
          <p:nvSpPr>
            <p:cNvPr id="23" name="Облако 22"/>
            <p:cNvSpPr/>
            <p:nvPr/>
          </p:nvSpPr>
          <p:spPr>
            <a:xfrm>
              <a:off x="1239142" y="3212976"/>
              <a:ext cx="1832447" cy="1224136"/>
            </a:xfrm>
            <a:prstGeom prst="cloud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588" name="Прямоугольник 8"/>
            <p:cNvSpPr>
              <a:spLocks noChangeArrowheads="1"/>
            </p:cNvSpPr>
            <p:nvPr/>
          </p:nvSpPr>
          <p:spPr bwMode="auto">
            <a:xfrm>
              <a:off x="1111250" y="3298183"/>
              <a:ext cx="2088232" cy="81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Garamond" pitchFamily="18" charset="0"/>
                </a:rPr>
                <a:t>Активное </a:t>
              </a:r>
            </a:p>
            <a:p>
              <a:pPr algn="ctr"/>
              <a:r>
                <a:rPr lang="ru-RU">
                  <a:latin typeface="Garamond" pitchFamily="18" charset="0"/>
                </a:rPr>
                <a:t>формирование</a:t>
              </a:r>
            </a:p>
            <a:p>
              <a:pPr algn="ctr"/>
              <a:r>
                <a:rPr lang="ru-RU">
                  <a:latin typeface="Garamond" pitchFamily="18" charset="0"/>
                </a:rPr>
                <a:t>психики</a:t>
              </a:r>
            </a:p>
          </p:txBody>
        </p: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8183563" y="3565525"/>
            <a:ext cx="2952750" cy="1808163"/>
            <a:chOff x="3359696" y="1052736"/>
            <a:chExt cx="2657059" cy="1296144"/>
          </a:xfrm>
        </p:grpSpPr>
        <p:sp>
          <p:nvSpPr>
            <p:cNvPr id="8" name="Облако 7"/>
            <p:cNvSpPr/>
            <p:nvPr/>
          </p:nvSpPr>
          <p:spPr>
            <a:xfrm>
              <a:off x="3359696" y="1052736"/>
              <a:ext cx="2657059" cy="1296144"/>
            </a:xfrm>
            <a:prstGeom prst="cloud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586" name="Прямоугольник 24"/>
            <p:cNvSpPr>
              <a:spLocks noChangeArrowheads="1"/>
            </p:cNvSpPr>
            <p:nvPr/>
          </p:nvSpPr>
          <p:spPr bwMode="auto">
            <a:xfrm>
              <a:off x="3575403" y="1362263"/>
              <a:ext cx="2225645" cy="45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Garamond" pitchFamily="18" charset="0"/>
                </a:rPr>
                <a:t>Развитие внутренней регуляции поведения</a:t>
              </a: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836613" y="1916113"/>
            <a:ext cx="3459162" cy="2592387"/>
            <a:chOff x="8256240" y="3140968"/>
            <a:chExt cx="3168352" cy="1872208"/>
          </a:xfrm>
        </p:grpSpPr>
        <p:sp>
          <p:nvSpPr>
            <p:cNvPr id="26" name="Облако 25"/>
            <p:cNvSpPr/>
            <p:nvPr/>
          </p:nvSpPr>
          <p:spPr>
            <a:xfrm>
              <a:off x="8256240" y="3140968"/>
              <a:ext cx="3168352" cy="1872208"/>
            </a:xfrm>
            <a:prstGeom prst="cloud">
              <a:avLst/>
            </a:prstGeom>
            <a:ln>
              <a:solidFill>
                <a:srgbClr val="0078A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584" name="Прямоугольник 26"/>
            <p:cNvSpPr>
              <a:spLocks noChangeArrowheads="1"/>
            </p:cNvSpPr>
            <p:nvPr/>
          </p:nvSpPr>
          <p:spPr bwMode="auto">
            <a:xfrm>
              <a:off x="8627020" y="3525040"/>
              <a:ext cx="2797572" cy="85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Garamond" pitchFamily="18" charset="0"/>
                </a:rPr>
                <a:t>Психические процессы проявляются в поведении, воображении, отношениях с окружающими</a:t>
              </a:r>
            </a:p>
          </p:txBody>
        </p:sp>
      </p:grpSp>
      <p:pic>
        <p:nvPicPr>
          <p:cNvPr id="24590" name="Picture 14" descr="i (4)_574fa74e0f6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Значение сюжетно-ролевой игры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938" y="2781300"/>
            <a:ext cx="19462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ятиугольник 10"/>
          <p:cNvSpPr/>
          <p:nvPr/>
        </p:nvSpPr>
        <p:spPr>
          <a:xfrm>
            <a:off x="1127125" y="2420938"/>
            <a:ext cx="3887788" cy="100965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примеряют </a:t>
            </a:r>
            <a:r>
              <a:rPr lang="ru-RU" dirty="0"/>
              <a:t>на себя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различные социальные роли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1055688" y="3644900"/>
            <a:ext cx="3967162" cy="9366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действуют в воображаемых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игровых обстоятельствах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1058863" y="4797425"/>
            <a:ext cx="3957637" cy="792163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моделируют поведение взрослых 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 </a:t>
            </a:r>
            <a:r>
              <a:rPr lang="ru-RU" dirty="0"/>
              <a:t>их </a:t>
            </a:r>
            <a:r>
              <a:rPr lang="ru-RU" dirty="0"/>
              <a:t>отношения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24338" y="5589588"/>
            <a:ext cx="4103687" cy="766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активное развитие способностей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7464425" y="2492375"/>
            <a:ext cx="3630613" cy="9366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формируются психические качества и свойства личности</a:t>
            </a: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7483475" y="3573463"/>
            <a:ext cx="3629025" cy="863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учатся контролировать </a:t>
            </a:r>
            <a:r>
              <a:rPr lang="ru-RU" dirty="0"/>
              <a:t>свои </a:t>
            </a:r>
            <a:r>
              <a:rPr lang="ru-RU" dirty="0"/>
              <a:t>действия </a:t>
            </a:r>
            <a:r>
              <a:rPr lang="ru-RU" dirty="0"/>
              <a:t>и </a:t>
            </a:r>
            <a:r>
              <a:rPr lang="ru-RU" dirty="0"/>
              <a:t>желания</a:t>
            </a:r>
            <a:endParaRPr lang="ru-RU" dirty="0"/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7464425" y="4581525"/>
            <a:ext cx="3630613" cy="93503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легче концентрируются </a:t>
            </a:r>
            <a:r>
              <a:rPr lang="ru-RU" dirty="0"/>
              <a:t>и больше </a:t>
            </a:r>
            <a:r>
              <a:rPr lang="ru-RU" dirty="0"/>
              <a:t>запоминают</a:t>
            </a:r>
            <a:endParaRPr lang="ru-RU" dirty="0"/>
          </a:p>
        </p:txBody>
      </p:sp>
      <p:pic>
        <p:nvPicPr>
          <p:cNvPr id="25611" name="Picture 11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9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8"/>
          <p:cNvSpPr>
            <a:spLocks noGrp="1"/>
          </p:cNvSpPr>
          <p:nvPr>
            <p:ph type="title"/>
          </p:nvPr>
        </p:nvSpPr>
        <p:spPr>
          <a:xfrm>
            <a:off x="1295400" y="623888"/>
            <a:ext cx="9601200" cy="1809750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Развитие мыслительных процессов  </a:t>
            </a:r>
            <a:b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</a:b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в ходе игры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271588" y="2708275"/>
            <a:ext cx="2663825" cy="55245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</a:t>
            </a:r>
            <a:r>
              <a:rPr lang="ru-RU" dirty="0"/>
              <a:t>редметы-заместители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6180138" y="2716213"/>
            <a:ext cx="2916237" cy="55245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опора </a:t>
            </a:r>
            <a:r>
              <a:rPr lang="ru-RU" dirty="0"/>
              <a:t>для мышления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839788" y="4125913"/>
            <a:ext cx="3384550" cy="815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применение в воображаемом </a:t>
            </a:r>
            <a:r>
              <a:rPr lang="ru-RU" dirty="0"/>
              <a:t>пространстве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383338" y="4121150"/>
            <a:ext cx="3630612" cy="55245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переход действия из </a:t>
            </a:r>
            <a:r>
              <a:rPr lang="ru-RU" dirty="0"/>
              <a:t>внешнего плана во </a:t>
            </a:r>
            <a:r>
              <a:rPr lang="ru-RU" dirty="0"/>
              <a:t>внутренний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65625" y="5516563"/>
            <a:ext cx="3629025" cy="576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оперирование </a:t>
            </a:r>
            <a:r>
              <a:rPr lang="ru-RU" b="1" dirty="0"/>
              <a:t>образами и представлениями</a:t>
            </a:r>
          </a:p>
        </p:txBody>
      </p:sp>
      <p:pic>
        <p:nvPicPr>
          <p:cNvPr id="3074" name="Picture 2" descr="Картинки по запросу кубики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7988" y="2552700"/>
            <a:ext cx="1508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и по запросу мозг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75" y="2452688"/>
            <a:ext cx="12985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 l="21957" r="26939"/>
          <a:stretch>
            <a:fillRect/>
          </a:stretch>
        </p:blipFill>
        <p:spPr bwMode="auto">
          <a:xfrm>
            <a:off x="4224338" y="3889375"/>
            <a:ext cx="19558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Картинки по запросу ребенок рисунок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79025" y="3511550"/>
            <a:ext cx="1668463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i (4)_574fa74e0f69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16"/>
          <p:cNvGrpSpPr>
            <a:grpSpLocks/>
          </p:cNvGrpSpPr>
          <p:nvPr/>
        </p:nvGrpSpPr>
        <p:grpSpPr bwMode="auto">
          <a:xfrm>
            <a:off x="4800600" y="2390775"/>
            <a:ext cx="2590800" cy="2333625"/>
            <a:chOff x="4799856" y="2390142"/>
            <a:chExt cx="2592288" cy="2376264"/>
          </a:xfrm>
        </p:grpSpPr>
        <p:sp>
          <p:nvSpPr>
            <p:cNvPr id="2" name="Овал 1"/>
            <p:cNvSpPr/>
            <p:nvPr/>
          </p:nvSpPr>
          <p:spPr>
            <a:xfrm>
              <a:off x="4799856" y="2390142"/>
              <a:ext cx="2592288" cy="237626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3" name="Picture 2" descr="Картинки по запросу дети играют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303911" y="2636912"/>
              <a:ext cx="1584177" cy="1504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4" name="Прямоугольник 15"/>
            <p:cNvSpPr>
              <a:spLocks noChangeArrowheads="1"/>
            </p:cNvSpPr>
            <p:nvPr/>
          </p:nvSpPr>
          <p:spPr bwMode="auto">
            <a:xfrm>
              <a:off x="5023822" y="4098789"/>
              <a:ext cx="2142768" cy="526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latin typeface="Garamond" pitchFamily="18" charset="0"/>
                </a:rPr>
                <a:t>СЮЖЕТНО-РОЛЕВАЯ </a:t>
              </a:r>
            </a:p>
            <a:p>
              <a:pPr algn="ctr"/>
              <a:r>
                <a:rPr lang="ru-RU" sz="1400" b="1">
                  <a:latin typeface="Garamond" pitchFamily="18" charset="0"/>
                </a:rPr>
                <a:t>ИГРА</a:t>
              </a:r>
            </a:p>
          </p:txBody>
        </p: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487488" y="476250"/>
            <a:ext cx="2986087" cy="1871663"/>
            <a:chOff x="2470471" y="695747"/>
            <a:chExt cx="2268000" cy="1656000"/>
          </a:xfrm>
        </p:grpSpPr>
        <p:sp>
          <p:nvSpPr>
            <p:cNvPr id="9" name="Выноска-облако 8"/>
            <p:cNvSpPr/>
            <p:nvPr/>
          </p:nvSpPr>
          <p:spPr>
            <a:xfrm flipH="1">
              <a:off x="2470471" y="695747"/>
              <a:ext cx="2268000" cy="1656000"/>
            </a:xfrm>
            <a:prstGeom prst="cloudCallout">
              <a:avLst>
                <a:gd name="adj1" fmla="val -76689"/>
                <a:gd name="adj2" fmla="val 56748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661" name="Прямоугольник 17"/>
            <p:cNvSpPr>
              <a:spLocks noChangeArrowheads="1"/>
            </p:cNvSpPr>
            <p:nvPr/>
          </p:nvSpPr>
          <p:spPr bwMode="auto">
            <a:xfrm>
              <a:off x="2568136" y="980877"/>
              <a:ext cx="1924364" cy="810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Garamond" pitchFamily="18" charset="0"/>
                </a:rPr>
                <a:t>позволяет увидеть мир глазами других людей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453313" y="701675"/>
            <a:ext cx="3035300" cy="1647825"/>
            <a:chOff x="7431252" y="701375"/>
            <a:chExt cx="2268000" cy="1656000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7431252" y="701375"/>
              <a:ext cx="2268000" cy="1656000"/>
            </a:xfrm>
            <a:prstGeom prst="cloudCallout">
              <a:avLst>
                <a:gd name="adj1" fmla="val -69130"/>
                <a:gd name="adj2" fmla="val 56748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659" name="Прямоугольник 18"/>
            <p:cNvSpPr>
              <a:spLocks noChangeArrowheads="1"/>
            </p:cNvSpPr>
            <p:nvPr/>
          </p:nvSpPr>
          <p:spPr bwMode="auto">
            <a:xfrm>
              <a:off x="7607995" y="980566"/>
              <a:ext cx="1753192" cy="920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Garamond" pitchFamily="18" charset="0"/>
                </a:rPr>
                <a:t>открывает новые свойства предметов </a:t>
              </a: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79425" y="4005263"/>
            <a:ext cx="3313113" cy="2232025"/>
            <a:chOff x="1343472" y="4099429"/>
            <a:chExt cx="2556032" cy="1561820"/>
          </a:xfrm>
        </p:grpSpPr>
        <p:sp>
          <p:nvSpPr>
            <p:cNvPr id="10" name="Выноска-облако 9"/>
            <p:cNvSpPr/>
            <p:nvPr/>
          </p:nvSpPr>
          <p:spPr>
            <a:xfrm flipH="1">
              <a:off x="1343472" y="4099429"/>
              <a:ext cx="2556032" cy="1561820"/>
            </a:xfrm>
            <a:prstGeom prst="cloudCallout">
              <a:avLst>
                <a:gd name="adj1" fmla="val -87609"/>
                <a:gd name="adj2" fmla="val -306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657" name="Прямоугольник 19"/>
            <p:cNvSpPr>
              <a:spLocks noChangeArrowheads="1"/>
            </p:cNvSpPr>
            <p:nvPr/>
          </p:nvSpPr>
          <p:spPr bwMode="auto">
            <a:xfrm>
              <a:off x="1397361" y="4342700"/>
              <a:ext cx="2340477" cy="640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Garamond" pitchFamily="18" charset="0"/>
                </a:rPr>
                <a:t>показывает различные точки зрения на предметы и ситуации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183563" y="4437063"/>
            <a:ext cx="3578225" cy="1854200"/>
            <a:chOff x="7968208" y="4311723"/>
            <a:chExt cx="2963344" cy="165600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7968208" y="4311723"/>
              <a:ext cx="2808209" cy="1656000"/>
            </a:xfrm>
            <a:prstGeom prst="cloudCallout">
              <a:avLst>
                <a:gd name="adj1" fmla="val -77529"/>
                <a:gd name="adj2" fmla="val -50236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655" name="Прямоугольник 20"/>
            <p:cNvSpPr>
              <a:spLocks noChangeArrowheads="1"/>
            </p:cNvSpPr>
            <p:nvPr/>
          </p:nvSpPr>
          <p:spPr bwMode="auto">
            <a:xfrm>
              <a:off x="7968208" y="4666175"/>
              <a:ext cx="2963344" cy="81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Garamond" pitchFamily="18" charset="0"/>
                </a:rPr>
                <a:t>выводит мыслительные процессы на качественно новый уровень</a:t>
              </a:r>
            </a:p>
          </p:txBody>
        </p:sp>
      </p:grpSp>
      <p:pic>
        <p:nvPicPr>
          <p:cNvPr id="27666" name="Picture 18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8"/>
          <p:cNvSpPr>
            <a:spLocks noGrp="1"/>
          </p:cNvSpPr>
          <p:nvPr>
            <p:ph type="title"/>
          </p:nvPr>
        </p:nvSpPr>
        <p:spPr>
          <a:xfrm>
            <a:off x="1295400" y="623888"/>
            <a:ext cx="9601200" cy="1809750"/>
          </a:xfrm>
        </p:spPr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Развитие творческого воображения </a:t>
            </a:r>
            <a:b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</a:br>
            <a:r>
              <a:rPr lang="ru-RU" sz="3600" b="1" smtClean="0">
                <a:ln>
                  <a:noFill/>
                </a:ln>
                <a:solidFill>
                  <a:srgbClr val="2C2CB2"/>
                </a:solidFill>
              </a:rPr>
              <a:t>в процессе игры </a:t>
            </a:r>
          </a:p>
        </p:txBody>
      </p:sp>
      <p:sp>
        <p:nvSpPr>
          <p:cNvPr id="18" name="Овал 8"/>
          <p:cNvSpPr/>
          <p:nvPr/>
        </p:nvSpPr>
        <p:spPr>
          <a:xfrm flipH="1">
            <a:off x="1925638" y="4960938"/>
            <a:ext cx="4170362" cy="1165225"/>
          </a:xfrm>
          <a:custGeom>
            <a:avLst/>
            <a:gdLst>
              <a:gd name="connsiteX0" fmla="*/ 0 w 5760640"/>
              <a:gd name="connsiteY0" fmla="*/ 1152128 h 2304256"/>
              <a:gd name="connsiteX1" fmla="*/ 2880320 w 5760640"/>
              <a:gd name="connsiteY1" fmla="*/ 0 h 2304256"/>
              <a:gd name="connsiteX2" fmla="*/ 5760640 w 5760640"/>
              <a:gd name="connsiteY2" fmla="*/ 1152128 h 2304256"/>
              <a:gd name="connsiteX3" fmla="*/ 2880320 w 5760640"/>
              <a:gd name="connsiteY3" fmla="*/ 2304256 h 2304256"/>
              <a:gd name="connsiteX4" fmla="*/ 0 w 5760640"/>
              <a:gd name="connsiteY4" fmla="*/ 1152128 h 2304256"/>
              <a:gd name="connsiteX0" fmla="*/ 83179 w 5843819"/>
              <a:gd name="connsiteY0" fmla="*/ 1228169 h 2380297"/>
              <a:gd name="connsiteX1" fmla="*/ 969723 w 5843819"/>
              <a:gd name="connsiteY1" fmla="*/ 232261 h 2380297"/>
              <a:gd name="connsiteX2" fmla="*/ 2963499 w 5843819"/>
              <a:gd name="connsiteY2" fmla="*/ 76041 h 2380297"/>
              <a:gd name="connsiteX3" fmla="*/ 5843819 w 5843819"/>
              <a:gd name="connsiteY3" fmla="*/ 1228169 h 2380297"/>
              <a:gd name="connsiteX4" fmla="*/ 2963499 w 5843819"/>
              <a:gd name="connsiteY4" fmla="*/ 2380297 h 2380297"/>
              <a:gd name="connsiteX5" fmla="*/ 83179 w 5843819"/>
              <a:gd name="connsiteY5" fmla="*/ 1228169 h 2380297"/>
              <a:gd name="connsiteX0" fmla="*/ 83179 w 5886426"/>
              <a:gd name="connsiteY0" fmla="*/ 1171481 h 2323609"/>
              <a:gd name="connsiteX1" fmla="*/ 969723 w 5886426"/>
              <a:gd name="connsiteY1" fmla="*/ 175573 h 2323609"/>
              <a:gd name="connsiteX2" fmla="*/ 2963499 w 5886426"/>
              <a:gd name="connsiteY2" fmla="*/ 19353 h 2323609"/>
              <a:gd name="connsiteX3" fmla="*/ 4789249 w 5886426"/>
              <a:gd name="connsiteY3" fmla="*/ 404174 h 2323609"/>
              <a:gd name="connsiteX4" fmla="*/ 5843819 w 5886426"/>
              <a:gd name="connsiteY4" fmla="*/ 1171481 h 2323609"/>
              <a:gd name="connsiteX5" fmla="*/ 2963499 w 5886426"/>
              <a:gd name="connsiteY5" fmla="*/ 2323609 h 2323609"/>
              <a:gd name="connsiteX6" fmla="*/ 83179 w 5886426"/>
              <a:gd name="connsiteY6" fmla="*/ 1171481 h 2323609"/>
              <a:gd name="connsiteX0" fmla="*/ 83179 w 5616997"/>
              <a:gd name="connsiteY0" fmla="*/ 1171481 h 2328733"/>
              <a:gd name="connsiteX1" fmla="*/ 969723 w 5616997"/>
              <a:gd name="connsiteY1" fmla="*/ 175573 h 2328733"/>
              <a:gd name="connsiteX2" fmla="*/ 2963499 w 5616997"/>
              <a:gd name="connsiteY2" fmla="*/ 19353 h 2328733"/>
              <a:gd name="connsiteX3" fmla="*/ 4789249 w 5616997"/>
              <a:gd name="connsiteY3" fmla="*/ 404174 h 2328733"/>
              <a:gd name="connsiteX4" fmla="*/ 5558069 w 5616997"/>
              <a:gd name="connsiteY4" fmla="*/ 1542956 h 2328733"/>
              <a:gd name="connsiteX5" fmla="*/ 2963499 w 5616997"/>
              <a:gd name="connsiteY5" fmla="*/ 2323609 h 2328733"/>
              <a:gd name="connsiteX6" fmla="*/ 83179 w 5616997"/>
              <a:gd name="connsiteY6" fmla="*/ 1171481 h 2328733"/>
              <a:gd name="connsiteX0" fmla="*/ 83179 w 5584881"/>
              <a:gd name="connsiteY0" fmla="*/ 1171481 h 2345567"/>
              <a:gd name="connsiteX1" fmla="*/ 969723 w 5584881"/>
              <a:gd name="connsiteY1" fmla="*/ 175573 h 2345567"/>
              <a:gd name="connsiteX2" fmla="*/ 2963499 w 5584881"/>
              <a:gd name="connsiteY2" fmla="*/ 19353 h 2345567"/>
              <a:gd name="connsiteX3" fmla="*/ 4789249 w 5584881"/>
              <a:gd name="connsiteY3" fmla="*/ 404174 h 2345567"/>
              <a:gd name="connsiteX4" fmla="*/ 5558069 w 5584881"/>
              <a:gd name="connsiteY4" fmla="*/ 1542956 h 2345567"/>
              <a:gd name="connsiteX5" fmla="*/ 4646374 w 5584881"/>
              <a:gd name="connsiteY5" fmla="*/ 1899599 h 2345567"/>
              <a:gd name="connsiteX6" fmla="*/ 2963499 w 5584881"/>
              <a:gd name="connsiteY6" fmla="*/ 2323609 h 2345567"/>
              <a:gd name="connsiteX7" fmla="*/ 83179 w 5584881"/>
              <a:gd name="connsiteY7" fmla="*/ 1171481 h 2345567"/>
              <a:gd name="connsiteX0" fmla="*/ 828 w 5502530"/>
              <a:gd name="connsiteY0" fmla="*/ 1171481 h 2324089"/>
              <a:gd name="connsiteX1" fmla="*/ 887372 w 5502530"/>
              <a:gd name="connsiteY1" fmla="*/ 175573 h 2324089"/>
              <a:gd name="connsiteX2" fmla="*/ 2881148 w 5502530"/>
              <a:gd name="connsiteY2" fmla="*/ 19353 h 2324089"/>
              <a:gd name="connsiteX3" fmla="*/ 4706898 w 5502530"/>
              <a:gd name="connsiteY3" fmla="*/ 404174 h 2324089"/>
              <a:gd name="connsiteX4" fmla="*/ 5475718 w 5502530"/>
              <a:gd name="connsiteY4" fmla="*/ 1542956 h 2324089"/>
              <a:gd name="connsiteX5" fmla="*/ 4564023 w 5502530"/>
              <a:gd name="connsiteY5" fmla="*/ 1899599 h 2324089"/>
              <a:gd name="connsiteX6" fmla="*/ 2881148 w 5502530"/>
              <a:gd name="connsiteY6" fmla="*/ 2323609 h 2324089"/>
              <a:gd name="connsiteX7" fmla="*/ 773073 w 5502530"/>
              <a:gd name="connsiteY7" fmla="*/ 1813874 h 2324089"/>
              <a:gd name="connsiteX8" fmla="*/ 828 w 5502530"/>
              <a:gd name="connsiteY8" fmla="*/ 1171481 h 2324089"/>
              <a:gd name="connsiteX0" fmla="*/ 828 w 5502530"/>
              <a:gd name="connsiteY0" fmla="*/ 1171481 h 2124854"/>
              <a:gd name="connsiteX1" fmla="*/ 887372 w 5502530"/>
              <a:gd name="connsiteY1" fmla="*/ 175573 h 2124854"/>
              <a:gd name="connsiteX2" fmla="*/ 2881148 w 5502530"/>
              <a:gd name="connsiteY2" fmla="*/ 19353 h 2124854"/>
              <a:gd name="connsiteX3" fmla="*/ 4706898 w 5502530"/>
              <a:gd name="connsiteY3" fmla="*/ 404174 h 2124854"/>
              <a:gd name="connsiteX4" fmla="*/ 5475718 w 5502530"/>
              <a:gd name="connsiteY4" fmla="*/ 1542956 h 2124854"/>
              <a:gd name="connsiteX5" fmla="*/ 4564023 w 5502530"/>
              <a:gd name="connsiteY5" fmla="*/ 1899599 h 2124854"/>
              <a:gd name="connsiteX6" fmla="*/ 2795423 w 5502530"/>
              <a:gd name="connsiteY6" fmla="*/ 2123584 h 2124854"/>
              <a:gd name="connsiteX7" fmla="*/ 773073 w 5502530"/>
              <a:gd name="connsiteY7" fmla="*/ 1813874 h 2124854"/>
              <a:gd name="connsiteX8" fmla="*/ 828 w 5502530"/>
              <a:gd name="connsiteY8" fmla="*/ 1171481 h 2124854"/>
              <a:gd name="connsiteX0" fmla="*/ 4714 w 5506416"/>
              <a:gd name="connsiteY0" fmla="*/ 1152981 h 2106354"/>
              <a:gd name="connsiteX1" fmla="*/ 1072233 w 5506416"/>
              <a:gd name="connsiteY1" fmla="*/ 480923 h 2106354"/>
              <a:gd name="connsiteX2" fmla="*/ 2885034 w 5506416"/>
              <a:gd name="connsiteY2" fmla="*/ 853 h 2106354"/>
              <a:gd name="connsiteX3" fmla="*/ 4710784 w 5506416"/>
              <a:gd name="connsiteY3" fmla="*/ 385674 h 2106354"/>
              <a:gd name="connsiteX4" fmla="*/ 5479604 w 5506416"/>
              <a:gd name="connsiteY4" fmla="*/ 1524456 h 2106354"/>
              <a:gd name="connsiteX5" fmla="*/ 4567909 w 5506416"/>
              <a:gd name="connsiteY5" fmla="*/ 1881099 h 2106354"/>
              <a:gd name="connsiteX6" fmla="*/ 2799309 w 5506416"/>
              <a:gd name="connsiteY6" fmla="*/ 2105084 h 2106354"/>
              <a:gd name="connsiteX7" fmla="*/ 776959 w 5506416"/>
              <a:gd name="connsiteY7" fmla="*/ 1795374 h 2106354"/>
              <a:gd name="connsiteX8" fmla="*/ 4714 w 5506416"/>
              <a:gd name="connsiteY8" fmla="*/ 1152981 h 2106354"/>
              <a:gd name="connsiteX0" fmla="*/ 4714 w 5506416"/>
              <a:gd name="connsiteY0" fmla="*/ 1152981 h 2106354"/>
              <a:gd name="connsiteX1" fmla="*/ 1072233 w 5506416"/>
              <a:gd name="connsiteY1" fmla="*/ 480923 h 2106354"/>
              <a:gd name="connsiteX2" fmla="*/ 2885034 w 5506416"/>
              <a:gd name="connsiteY2" fmla="*/ 853 h 2106354"/>
              <a:gd name="connsiteX3" fmla="*/ 4710784 w 5506416"/>
              <a:gd name="connsiteY3" fmla="*/ 385674 h 2106354"/>
              <a:gd name="connsiteX4" fmla="*/ 5479604 w 5506416"/>
              <a:gd name="connsiteY4" fmla="*/ 1524456 h 2106354"/>
              <a:gd name="connsiteX5" fmla="*/ 4567909 w 5506416"/>
              <a:gd name="connsiteY5" fmla="*/ 1881099 h 2106354"/>
              <a:gd name="connsiteX6" fmla="*/ 2799309 w 5506416"/>
              <a:gd name="connsiteY6" fmla="*/ 2105084 h 2106354"/>
              <a:gd name="connsiteX7" fmla="*/ 776959 w 5506416"/>
              <a:gd name="connsiteY7" fmla="*/ 1795374 h 2106354"/>
              <a:gd name="connsiteX8" fmla="*/ 4714 w 5506416"/>
              <a:gd name="connsiteY8" fmla="*/ 1152981 h 2106354"/>
              <a:gd name="connsiteX0" fmla="*/ 4714 w 5506416"/>
              <a:gd name="connsiteY0" fmla="*/ 993072 h 1946445"/>
              <a:gd name="connsiteX1" fmla="*/ 1072233 w 5506416"/>
              <a:gd name="connsiteY1" fmla="*/ 321014 h 1946445"/>
              <a:gd name="connsiteX2" fmla="*/ 2846934 w 5506416"/>
              <a:gd name="connsiteY2" fmla="*/ 2869 h 1946445"/>
              <a:gd name="connsiteX3" fmla="*/ 4710784 w 5506416"/>
              <a:gd name="connsiteY3" fmla="*/ 225765 h 1946445"/>
              <a:gd name="connsiteX4" fmla="*/ 5479604 w 5506416"/>
              <a:gd name="connsiteY4" fmla="*/ 1364547 h 1946445"/>
              <a:gd name="connsiteX5" fmla="*/ 4567909 w 5506416"/>
              <a:gd name="connsiteY5" fmla="*/ 1721190 h 1946445"/>
              <a:gd name="connsiteX6" fmla="*/ 2799309 w 5506416"/>
              <a:gd name="connsiteY6" fmla="*/ 1945175 h 1946445"/>
              <a:gd name="connsiteX7" fmla="*/ 776959 w 5506416"/>
              <a:gd name="connsiteY7" fmla="*/ 1635465 h 1946445"/>
              <a:gd name="connsiteX8" fmla="*/ 4714 w 5506416"/>
              <a:gd name="connsiteY8" fmla="*/ 993072 h 1946445"/>
              <a:gd name="connsiteX0" fmla="*/ 4714 w 5497193"/>
              <a:gd name="connsiteY0" fmla="*/ 990675 h 1944048"/>
              <a:gd name="connsiteX1" fmla="*/ 1072233 w 5497193"/>
              <a:gd name="connsiteY1" fmla="*/ 318617 h 1944048"/>
              <a:gd name="connsiteX2" fmla="*/ 2846934 w 5497193"/>
              <a:gd name="connsiteY2" fmla="*/ 472 h 1944048"/>
              <a:gd name="connsiteX3" fmla="*/ 4415509 w 5497193"/>
              <a:gd name="connsiteY3" fmla="*/ 375768 h 1944048"/>
              <a:gd name="connsiteX4" fmla="*/ 5479604 w 5497193"/>
              <a:gd name="connsiteY4" fmla="*/ 1362150 h 1944048"/>
              <a:gd name="connsiteX5" fmla="*/ 4567909 w 5497193"/>
              <a:gd name="connsiteY5" fmla="*/ 1718793 h 1944048"/>
              <a:gd name="connsiteX6" fmla="*/ 2799309 w 5497193"/>
              <a:gd name="connsiteY6" fmla="*/ 1942778 h 1944048"/>
              <a:gd name="connsiteX7" fmla="*/ 776959 w 5497193"/>
              <a:gd name="connsiteY7" fmla="*/ 1633068 h 1944048"/>
              <a:gd name="connsiteX8" fmla="*/ 4714 w 5497193"/>
              <a:gd name="connsiteY8" fmla="*/ 990675 h 1944048"/>
              <a:gd name="connsiteX0" fmla="*/ 4714 w 5165934"/>
              <a:gd name="connsiteY0" fmla="*/ 990675 h 1944048"/>
              <a:gd name="connsiteX1" fmla="*/ 1072233 w 5165934"/>
              <a:gd name="connsiteY1" fmla="*/ 318617 h 1944048"/>
              <a:gd name="connsiteX2" fmla="*/ 2846934 w 5165934"/>
              <a:gd name="connsiteY2" fmla="*/ 472 h 1944048"/>
              <a:gd name="connsiteX3" fmla="*/ 4415509 w 5165934"/>
              <a:gd name="connsiteY3" fmla="*/ 375768 h 1944048"/>
              <a:gd name="connsiteX4" fmla="*/ 5136704 w 5165934"/>
              <a:gd name="connsiteY4" fmla="*/ 800175 h 1944048"/>
              <a:gd name="connsiteX5" fmla="*/ 4567909 w 5165934"/>
              <a:gd name="connsiteY5" fmla="*/ 1718793 h 1944048"/>
              <a:gd name="connsiteX6" fmla="*/ 2799309 w 5165934"/>
              <a:gd name="connsiteY6" fmla="*/ 1942778 h 1944048"/>
              <a:gd name="connsiteX7" fmla="*/ 776959 w 5165934"/>
              <a:gd name="connsiteY7" fmla="*/ 1633068 h 1944048"/>
              <a:gd name="connsiteX8" fmla="*/ 4714 w 5165934"/>
              <a:gd name="connsiteY8" fmla="*/ 990675 h 1944048"/>
              <a:gd name="connsiteX0" fmla="*/ 4714 w 5165934"/>
              <a:gd name="connsiteY0" fmla="*/ 990675 h 1944048"/>
              <a:gd name="connsiteX1" fmla="*/ 1072233 w 5165934"/>
              <a:gd name="connsiteY1" fmla="*/ 318617 h 1944048"/>
              <a:gd name="connsiteX2" fmla="*/ 2846934 w 5165934"/>
              <a:gd name="connsiteY2" fmla="*/ 472 h 1944048"/>
              <a:gd name="connsiteX3" fmla="*/ 4415509 w 5165934"/>
              <a:gd name="connsiteY3" fmla="*/ 375768 h 1944048"/>
              <a:gd name="connsiteX4" fmla="*/ 5136704 w 5165934"/>
              <a:gd name="connsiteY4" fmla="*/ 800175 h 1944048"/>
              <a:gd name="connsiteX5" fmla="*/ 4567909 w 5165934"/>
              <a:gd name="connsiteY5" fmla="*/ 1718793 h 1944048"/>
              <a:gd name="connsiteX6" fmla="*/ 2799309 w 5165934"/>
              <a:gd name="connsiteY6" fmla="*/ 1942778 h 1944048"/>
              <a:gd name="connsiteX7" fmla="*/ 776959 w 5165934"/>
              <a:gd name="connsiteY7" fmla="*/ 1633068 h 1944048"/>
              <a:gd name="connsiteX8" fmla="*/ 4714 w 5165934"/>
              <a:gd name="connsiteY8" fmla="*/ 990675 h 1944048"/>
              <a:gd name="connsiteX0" fmla="*/ 4714 w 5136704"/>
              <a:gd name="connsiteY0" fmla="*/ 990675 h 1944048"/>
              <a:gd name="connsiteX1" fmla="*/ 1072233 w 5136704"/>
              <a:gd name="connsiteY1" fmla="*/ 318617 h 1944048"/>
              <a:gd name="connsiteX2" fmla="*/ 2846934 w 5136704"/>
              <a:gd name="connsiteY2" fmla="*/ 472 h 1944048"/>
              <a:gd name="connsiteX3" fmla="*/ 4415509 w 5136704"/>
              <a:gd name="connsiteY3" fmla="*/ 375768 h 1944048"/>
              <a:gd name="connsiteX4" fmla="*/ 5136704 w 5136704"/>
              <a:gd name="connsiteY4" fmla="*/ 800175 h 1944048"/>
              <a:gd name="connsiteX5" fmla="*/ 4567909 w 5136704"/>
              <a:gd name="connsiteY5" fmla="*/ 1718793 h 1944048"/>
              <a:gd name="connsiteX6" fmla="*/ 2799309 w 5136704"/>
              <a:gd name="connsiteY6" fmla="*/ 1942778 h 1944048"/>
              <a:gd name="connsiteX7" fmla="*/ 776959 w 5136704"/>
              <a:gd name="connsiteY7" fmla="*/ 1633068 h 1944048"/>
              <a:gd name="connsiteX8" fmla="*/ 4714 w 5136704"/>
              <a:gd name="connsiteY8" fmla="*/ 990675 h 1944048"/>
              <a:gd name="connsiteX0" fmla="*/ 12299 w 4887114"/>
              <a:gd name="connsiteY0" fmla="*/ 885900 h 1944048"/>
              <a:gd name="connsiteX1" fmla="*/ 822643 w 4887114"/>
              <a:gd name="connsiteY1" fmla="*/ 318617 h 1944048"/>
              <a:gd name="connsiteX2" fmla="*/ 2597344 w 4887114"/>
              <a:gd name="connsiteY2" fmla="*/ 472 h 1944048"/>
              <a:gd name="connsiteX3" fmla="*/ 4165919 w 4887114"/>
              <a:gd name="connsiteY3" fmla="*/ 375768 h 1944048"/>
              <a:gd name="connsiteX4" fmla="*/ 4887114 w 4887114"/>
              <a:gd name="connsiteY4" fmla="*/ 800175 h 1944048"/>
              <a:gd name="connsiteX5" fmla="*/ 4318319 w 4887114"/>
              <a:gd name="connsiteY5" fmla="*/ 1718793 h 1944048"/>
              <a:gd name="connsiteX6" fmla="*/ 2549719 w 4887114"/>
              <a:gd name="connsiteY6" fmla="*/ 1942778 h 1944048"/>
              <a:gd name="connsiteX7" fmla="*/ 527369 w 4887114"/>
              <a:gd name="connsiteY7" fmla="*/ 1633068 h 1944048"/>
              <a:gd name="connsiteX8" fmla="*/ 12299 w 4887114"/>
              <a:gd name="connsiteY8" fmla="*/ 885900 h 19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114" h="1944048">
                <a:moveTo>
                  <a:pt x="12299" y="885900"/>
                </a:moveTo>
                <a:cubicBezTo>
                  <a:pt x="61511" y="666825"/>
                  <a:pt x="361640" y="320138"/>
                  <a:pt x="822643" y="318617"/>
                </a:cubicBezTo>
                <a:cubicBezTo>
                  <a:pt x="1302696" y="126596"/>
                  <a:pt x="2040131" y="-9053"/>
                  <a:pt x="2597344" y="472"/>
                </a:cubicBezTo>
                <a:cubicBezTo>
                  <a:pt x="3154557" y="9997"/>
                  <a:pt x="3685866" y="183747"/>
                  <a:pt x="4165919" y="375768"/>
                </a:cubicBezTo>
                <a:cubicBezTo>
                  <a:pt x="4645972" y="567789"/>
                  <a:pt x="4855364" y="712863"/>
                  <a:pt x="4887114" y="800175"/>
                </a:cubicBezTo>
                <a:cubicBezTo>
                  <a:pt x="4595014" y="1192288"/>
                  <a:pt x="4750747" y="1588684"/>
                  <a:pt x="4318319" y="1718793"/>
                </a:cubicBezTo>
                <a:cubicBezTo>
                  <a:pt x="3885891" y="1848902"/>
                  <a:pt x="3181544" y="1957065"/>
                  <a:pt x="2549719" y="1942778"/>
                </a:cubicBezTo>
                <a:cubicBezTo>
                  <a:pt x="1917894" y="1928491"/>
                  <a:pt x="1007422" y="1825089"/>
                  <a:pt x="527369" y="1633068"/>
                </a:cubicBezTo>
                <a:cubicBezTo>
                  <a:pt x="47316" y="1441047"/>
                  <a:pt x="-36913" y="1104975"/>
                  <a:pt x="12299" y="88590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5" name="Picture 2" descr="Картинки по запросу дети играю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113" y="2700338"/>
            <a:ext cx="2935287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ятиугольник 19"/>
          <p:cNvSpPr/>
          <p:nvPr/>
        </p:nvSpPr>
        <p:spPr>
          <a:xfrm flipH="1">
            <a:off x="6729413" y="2852738"/>
            <a:ext cx="4262437" cy="10255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представляет </a:t>
            </a:r>
            <a:r>
              <a:rPr lang="ru-RU" dirty="0"/>
              <a:t>определенную ситуацию и героя, роль которого он исполняет</a:t>
            </a: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6938963" y="4410075"/>
            <a:ext cx="4052887" cy="103505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представляет, что </a:t>
            </a:r>
            <a:r>
              <a:rPr lang="ru-RU" dirty="0"/>
              <a:t>реальные объекты </a:t>
            </a:r>
            <a:r>
              <a:rPr lang="ru-RU" dirty="0"/>
              <a:t>– это предметы необходимые для игры</a:t>
            </a:r>
            <a:endParaRPr lang="ru-RU" dirty="0"/>
          </a:p>
        </p:txBody>
      </p:sp>
      <p:pic>
        <p:nvPicPr>
          <p:cNvPr id="28679" name="Picture 7" descr="i (4)_574fa74e0f6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850" y="0"/>
            <a:ext cx="1200150" cy="1057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9980</TotalTime>
  <Words>1200</Words>
  <Application>Microsoft Office PowerPoint</Application>
  <PresentationFormat>Произвольный</PresentationFormat>
  <Paragraphs>209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36</vt:i4>
      </vt:variant>
    </vt:vector>
  </HeadingPairs>
  <TitlesOfParts>
    <vt:vector size="54" baseType="lpstr">
      <vt:lpstr>Garamond</vt:lpstr>
      <vt:lpstr>Arial</vt:lpstr>
      <vt:lpstr>Calibri</vt:lpstr>
      <vt:lpstr>Wingdings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Слайд 1</vt:lpstr>
      <vt:lpstr>Слайд 2</vt:lpstr>
      <vt:lpstr>Развивающие игры в воспитании дошкольников</vt:lpstr>
      <vt:lpstr>Принципы игры</vt:lpstr>
      <vt:lpstr>Слайд 5</vt:lpstr>
      <vt:lpstr>Значение сюжетно-ролевой игры</vt:lpstr>
      <vt:lpstr>Развитие мыслительных процессов   в ходе игры </vt:lpstr>
      <vt:lpstr>Слайд 8</vt:lpstr>
      <vt:lpstr>Развитие творческого воображения  в процессе игры </vt:lpstr>
      <vt:lpstr>Развитие коммуникации дошкольников в процессе игры </vt:lpstr>
      <vt:lpstr>Ключевые понятия сюжетно-ролевой игры</vt:lpstr>
      <vt:lpstr>Ключевые понятия сюжетно-ролевой игры</vt:lpstr>
      <vt:lpstr>Ключевые понятия сюжетно-ролевой игры</vt:lpstr>
      <vt:lpstr>Возраст и характер игровых действий  3-4 года</vt:lpstr>
      <vt:lpstr>Возраст и характер игровых действий  4 - 5 лет</vt:lpstr>
      <vt:lpstr>Возраст и характер игровых действий  5 - 6 лет</vt:lpstr>
      <vt:lpstr>Возраст и характер игровых действий  6 - 7 лет</vt:lpstr>
      <vt:lpstr>Условия и способы развития  сюжетно-ролевой игры у дошкольников</vt:lpstr>
      <vt:lpstr>Слайд 19</vt:lpstr>
      <vt:lpstr>Слайд 20</vt:lpstr>
      <vt:lpstr>Слайд 21</vt:lpstr>
      <vt:lpstr>Этапы развития сюжетно-ролевой игры</vt:lpstr>
      <vt:lpstr>Слайд 23</vt:lpstr>
      <vt:lpstr>Этапы развития сюжетно-ролевой игры</vt:lpstr>
      <vt:lpstr>Слайд 25</vt:lpstr>
      <vt:lpstr>Слайд 26</vt:lpstr>
      <vt:lpstr>Слайд 27</vt:lpstr>
      <vt:lpstr>Условия развития способностей  в дошкольном возрасте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профессионального мастерства «Столичный учитель – столичному образованию» 2017 Номинация «Учитель»</dc:title>
  <dc:creator>teacher</dc:creator>
  <cp:lastModifiedBy>Марина</cp:lastModifiedBy>
  <cp:revision>532</cp:revision>
  <dcterms:created xsi:type="dcterms:W3CDTF">2017-03-04T07:30:25Z</dcterms:created>
  <dcterms:modified xsi:type="dcterms:W3CDTF">2019-03-12T18:40:46Z</dcterms:modified>
</cp:coreProperties>
</file>